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68" r:id="rId3"/>
    <p:sldId id="278" r:id="rId4"/>
    <p:sldId id="281" r:id="rId5"/>
    <p:sldId id="289" r:id="rId6"/>
    <p:sldId id="290" r:id="rId7"/>
    <p:sldId id="282" r:id="rId8"/>
    <p:sldId id="297" r:id="rId9"/>
    <p:sldId id="257" r:id="rId10"/>
    <p:sldId id="258" r:id="rId11"/>
    <p:sldId id="279" r:id="rId12"/>
    <p:sldId id="280" r:id="rId13"/>
    <p:sldId id="275" r:id="rId14"/>
    <p:sldId id="291" r:id="rId15"/>
    <p:sldId id="259" r:id="rId16"/>
    <p:sldId id="261" r:id="rId17"/>
    <p:sldId id="294" r:id="rId18"/>
    <p:sldId id="266" r:id="rId1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0" d="100"/>
          <a:sy n="110" d="100"/>
        </p:scale>
        <p:origin x="-216" y="-78"/>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162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0C5E3-DAC0-491C-8411-5DD21BAF68B1}"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C4C1F86-3BD8-4237-8393-7B19577C4AE2}">
      <dgm:prSet phldrT="[Text]"/>
      <dgm:spPr>
        <a:solidFill>
          <a:schemeClr val="tx2">
            <a:lumMod val="40000"/>
            <a:lumOff val="60000"/>
          </a:schemeClr>
        </a:solidFill>
        <a:ln>
          <a:solidFill>
            <a:srgbClr val="00B0F0"/>
          </a:solidFill>
        </a:ln>
      </dgm:spPr>
      <dgm:t>
        <a:bodyPr/>
        <a:lstStyle/>
        <a:p>
          <a:r>
            <a:rPr lang="en-US" dirty="0" smtClean="0"/>
            <a:t>Zone Director</a:t>
          </a:r>
          <a:endParaRPr lang="en-US" dirty="0"/>
        </a:p>
      </dgm:t>
    </dgm:pt>
    <dgm:pt modelId="{98ACAA94-A948-44EC-BD3A-C5C4A37DFECE}" type="parTrans" cxnId="{8FCC2276-5453-46A2-B1CE-200A148855D7}">
      <dgm:prSet/>
      <dgm:spPr/>
      <dgm:t>
        <a:bodyPr/>
        <a:lstStyle/>
        <a:p>
          <a:endParaRPr lang="en-US"/>
        </a:p>
      </dgm:t>
    </dgm:pt>
    <dgm:pt modelId="{A69D5D35-2894-4442-99EE-CF7F728F31D9}" type="sibTrans" cxnId="{8FCC2276-5453-46A2-B1CE-200A148855D7}">
      <dgm:prSet/>
      <dgm:spPr/>
      <dgm:t>
        <a:bodyPr/>
        <a:lstStyle/>
        <a:p>
          <a:endParaRPr lang="en-US"/>
        </a:p>
      </dgm:t>
    </dgm:pt>
    <dgm:pt modelId="{9212F9D5-64DD-47C2-84AD-1C7035B699D3}">
      <dgm:prSet phldrT="[Text]"/>
      <dgm:spPr>
        <a:solidFill>
          <a:schemeClr val="tx2">
            <a:lumMod val="40000"/>
            <a:lumOff val="60000"/>
          </a:schemeClr>
        </a:solidFill>
      </dgm:spPr>
      <dgm:t>
        <a:bodyPr/>
        <a:lstStyle/>
        <a:p>
          <a:r>
            <a:rPr lang="en-US" dirty="0" smtClean="0">
              <a:solidFill>
                <a:schemeClr val="tx1"/>
              </a:solidFill>
            </a:rPr>
            <a:t>Curriculum Specialist</a:t>
          </a:r>
          <a:endParaRPr lang="en-US" dirty="0">
            <a:solidFill>
              <a:schemeClr val="tx1"/>
            </a:solidFill>
          </a:endParaRPr>
        </a:p>
      </dgm:t>
    </dgm:pt>
    <dgm:pt modelId="{B7B43354-7F7E-4E1D-BA22-D04975AE839C}" type="parTrans" cxnId="{91E0ADF0-0ACA-4C7D-A198-5A3DCC039C1A}">
      <dgm:prSet/>
      <dgm:spPr/>
      <dgm:t>
        <a:bodyPr/>
        <a:lstStyle/>
        <a:p>
          <a:endParaRPr lang="en-US"/>
        </a:p>
      </dgm:t>
    </dgm:pt>
    <dgm:pt modelId="{9AF505A6-BA74-4795-8385-09A64E5A14E7}" type="sibTrans" cxnId="{91E0ADF0-0ACA-4C7D-A198-5A3DCC039C1A}">
      <dgm:prSet/>
      <dgm:spPr/>
      <dgm:t>
        <a:bodyPr/>
        <a:lstStyle/>
        <a:p>
          <a:endParaRPr lang="en-US"/>
        </a:p>
      </dgm:t>
    </dgm:pt>
    <dgm:pt modelId="{710F5A60-132A-4DFE-B401-F25D4FC1A276}">
      <dgm:prSet phldrT="[Text]" custT="1"/>
      <dgm:spPr>
        <a:solidFill>
          <a:schemeClr val="tx2">
            <a:lumMod val="40000"/>
            <a:lumOff val="60000"/>
          </a:schemeClr>
        </a:solidFill>
      </dgm:spPr>
      <dgm:t>
        <a:bodyPr/>
        <a:lstStyle/>
        <a:p>
          <a:r>
            <a:rPr lang="en-US" sz="3300" dirty="0" smtClean="0">
              <a:solidFill>
                <a:schemeClr val="tx1"/>
              </a:solidFill>
            </a:rPr>
            <a:t>Coordinators</a:t>
          </a:r>
          <a:endParaRPr lang="en-US" sz="3300" dirty="0">
            <a:solidFill>
              <a:schemeClr val="tx1"/>
            </a:solidFill>
          </a:endParaRPr>
        </a:p>
      </dgm:t>
    </dgm:pt>
    <dgm:pt modelId="{7189A0EB-A45F-4379-8945-E3DF1804D8AD}" type="parTrans" cxnId="{935D7E2E-C050-4DA6-A400-5346ED0D7105}">
      <dgm:prSet/>
      <dgm:spPr/>
      <dgm:t>
        <a:bodyPr/>
        <a:lstStyle/>
        <a:p>
          <a:endParaRPr lang="en-US"/>
        </a:p>
      </dgm:t>
    </dgm:pt>
    <dgm:pt modelId="{645F1607-45DF-4EED-968D-67F18B6D3389}" type="sibTrans" cxnId="{935D7E2E-C050-4DA6-A400-5346ED0D7105}">
      <dgm:prSet/>
      <dgm:spPr/>
      <dgm:t>
        <a:bodyPr/>
        <a:lstStyle/>
        <a:p>
          <a:endParaRPr lang="en-US"/>
        </a:p>
      </dgm:t>
    </dgm:pt>
    <dgm:pt modelId="{18614121-29D8-44CB-9A27-C97B1F4C6160}">
      <dgm:prSet phldrT="[Text]" custT="1"/>
      <dgm:spPr>
        <a:solidFill>
          <a:schemeClr val="tx2">
            <a:lumMod val="40000"/>
            <a:lumOff val="60000"/>
          </a:schemeClr>
        </a:solidFill>
      </dgm:spPr>
      <dgm:t>
        <a:bodyPr/>
        <a:lstStyle/>
        <a:p>
          <a:r>
            <a:rPr lang="en-US" sz="3300" dirty="0" smtClean="0">
              <a:solidFill>
                <a:schemeClr val="tx1"/>
              </a:solidFill>
            </a:rPr>
            <a:t>Teachers</a:t>
          </a:r>
          <a:endParaRPr lang="en-US" sz="3300" dirty="0">
            <a:solidFill>
              <a:schemeClr val="tx1"/>
            </a:solidFill>
          </a:endParaRPr>
        </a:p>
      </dgm:t>
    </dgm:pt>
    <dgm:pt modelId="{5AD7E6FC-9811-4CA5-BB52-B4FFE30F73B6}" type="parTrans" cxnId="{C7237E2B-7FF6-4D93-9C93-7835008E6EFA}">
      <dgm:prSet/>
      <dgm:spPr/>
      <dgm:t>
        <a:bodyPr/>
        <a:lstStyle/>
        <a:p>
          <a:endParaRPr lang="en-US"/>
        </a:p>
      </dgm:t>
    </dgm:pt>
    <dgm:pt modelId="{DE875D6A-69DE-4472-A288-8F74283C0B0C}" type="sibTrans" cxnId="{C7237E2B-7FF6-4D93-9C93-7835008E6EFA}">
      <dgm:prSet/>
      <dgm:spPr/>
      <dgm:t>
        <a:bodyPr/>
        <a:lstStyle/>
        <a:p>
          <a:endParaRPr lang="en-US"/>
        </a:p>
      </dgm:t>
    </dgm:pt>
    <dgm:pt modelId="{64A3197F-1F72-4EBD-823E-A858411BB503}">
      <dgm:prSet phldrT="[Text]"/>
      <dgm:spPr>
        <a:solidFill>
          <a:schemeClr val="tx2">
            <a:lumMod val="40000"/>
            <a:lumOff val="60000"/>
          </a:schemeClr>
        </a:solidFill>
      </dgm:spPr>
      <dgm:t>
        <a:bodyPr/>
        <a:lstStyle/>
        <a:p>
          <a:r>
            <a:rPr lang="en-US" dirty="0" smtClean="0">
              <a:solidFill>
                <a:schemeClr val="tx1"/>
              </a:solidFill>
            </a:rPr>
            <a:t>Office Manager</a:t>
          </a:r>
          <a:endParaRPr lang="en-US" dirty="0">
            <a:solidFill>
              <a:schemeClr val="tx1"/>
            </a:solidFill>
          </a:endParaRPr>
        </a:p>
      </dgm:t>
    </dgm:pt>
    <dgm:pt modelId="{9D0EF04C-6256-45E1-95A3-FFB6073B303D}" type="parTrans" cxnId="{11F38898-8176-4F40-B543-5C66283D7387}">
      <dgm:prSet/>
      <dgm:spPr/>
      <dgm:t>
        <a:bodyPr/>
        <a:lstStyle/>
        <a:p>
          <a:endParaRPr lang="en-US"/>
        </a:p>
      </dgm:t>
    </dgm:pt>
    <dgm:pt modelId="{B0EBBDDE-A4BE-46FA-8B6B-68A38F42AC41}" type="sibTrans" cxnId="{11F38898-8176-4F40-B543-5C66283D7387}">
      <dgm:prSet/>
      <dgm:spPr/>
      <dgm:t>
        <a:bodyPr/>
        <a:lstStyle/>
        <a:p>
          <a:endParaRPr lang="en-US"/>
        </a:p>
      </dgm:t>
    </dgm:pt>
    <dgm:pt modelId="{70182718-6E90-4B64-AB8D-03EBA0D8B29E}">
      <dgm:prSet phldrT="[Text]" custT="1"/>
      <dgm:spPr>
        <a:solidFill>
          <a:schemeClr val="tx2">
            <a:lumMod val="40000"/>
            <a:lumOff val="60000"/>
          </a:schemeClr>
        </a:solidFill>
      </dgm:spPr>
      <dgm:t>
        <a:bodyPr/>
        <a:lstStyle/>
        <a:p>
          <a:r>
            <a:rPr lang="en-US" sz="3300" dirty="0" smtClean="0">
              <a:solidFill>
                <a:schemeClr val="tx1"/>
              </a:solidFill>
            </a:rPr>
            <a:t>Teacher Assistants</a:t>
          </a:r>
          <a:endParaRPr lang="en-US" sz="3300" dirty="0">
            <a:solidFill>
              <a:schemeClr val="tx1"/>
            </a:solidFill>
          </a:endParaRPr>
        </a:p>
      </dgm:t>
    </dgm:pt>
    <dgm:pt modelId="{7BB775B1-D247-4E61-A258-00F147C9E710}" type="parTrans" cxnId="{F55A1B57-97A2-4847-AFB2-36595E39ADE7}">
      <dgm:prSet/>
      <dgm:spPr/>
      <dgm:t>
        <a:bodyPr/>
        <a:lstStyle/>
        <a:p>
          <a:endParaRPr lang="en-US"/>
        </a:p>
      </dgm:t>
    </dgm:pt>
    <dgm:pt modelId="{C73A0FB6-83EC-460F-9E76-71B4CE0C76BB}" type="sibTrans" cxnId="{F55A1B57-97A2-4847-AFB2-36595E39ADE7}">
      <dgm:prSet/>
      <dgm:spPr/>
      <dgm:t>
        <a:bodyPr/>
        <a:lstStyle/>
        <a:p>
          <a:endParaRPr lang="en-US"/>
        </a:p>
      </dgm:t>
    </dgm:pt>
    <dgm:pt modelId="{9746AB56-220F-44AD-806F-4FFA8918AB4D}" type="pres">
      <dgm:prSet presAssocID="{66B0C5E3-DAC0-491C-8411-5DD21BAF68B1}" presName="Name0" presStyleCnt="0">
        <dgm:presLayoutVars>
          <dgm:chPref val="1"/>
          <dgm:dir/>
          <dgm:animOne val="branch"/>
          <dgm:animLvl val="lvl"/>
          <dgm:resizeHandles/>
        </dgm:presLayoutVars>
      </dgm:prSet>
      <dgm:spPr/>
      <dgm:t>
        <a:bodyPr/>
        <a:lstStyle/>
        <a:p>
          <a:endParaRPr lang="en-US"/>
        </a:p>
      </dgm:t>
    </dgm:pt>
    <dgm:pt modelId="{B31F6C7D-651D-42B8-8B65-3A7C39E5A64C}" type="pres">
      <dgm:prSet presAssocID="{FC4C1F86-3BD8-4237-8393-7B19577C4AE2}" presName="vertOne" presStyleCnt="0"/>
      <dgm:spPr/>
    </dgm:pt>
    <dgm:pt modelId="{C4133167-59C8-4814-A524-7E4CE5097DE2}" type="pres">
      <dgm:prSet presAssocID="{FC4C1F86-3BD8-4237-8393-7B19577C4AE2}" presName="txOne" presStyleLbl="node0" presStyleIdx="0" presStyleCnt="1" custLinFactY="16368" custLinFactNeighborX="11" custLinFactNeighborY="100000">
        <dgm:presLayoutVars>
          <dgm:chPref val="3"/>
        </dgm:presLayoutVars>
      </dgm:prSet>
      <dgm:spPr/>
      <dgm:t>
        <a:bodyPr/>
        <a:lstStyle/>
        <a:p>
          <a:endParaRPr lang="en-US"/>
        </a:p>
      </dgm:t>
    </dgm:pt>
    <dgm:pt modelId="{240E6247-982A-4B08-89B1-6C67251D9FF7}" type="pres">
      <dgm:prSet presAssocID="{FC4C1F86-3BD8-4237-8393-7B19577C4AE2}" presName="parTransOne" presStyleCnt="0"/>
      <dgm:spPr/>
    </dgm:pt>
    <dgm:pt modelId="{B2D28891-02B4-4BF9-9CA1-509CD4B1F151}" type="pres">
      <dgm:prSet presAssocID="{FC4C1F86-3BD8-4237-8393-7B19577C4AE2}" presName="horzOne" presStyleCnt="0"/>
      <dgm:spPr/>
    </dgm:pt>
    <dgm:pt modelId="{76F72AF2-4463-4585-9786-4DDD3D77D15E}" type="pres">
      <dgm:prSet presAssocID="{9212F9D5-64DD-47C2-84AD-1C7035B699D3}" presName="vertTwo" presStyleCnt="0"/>
      <dgm:spPr/>
    </dgm:pt>
    <dgm:pt modelId="{6453D2D6-5EAE-41FF-B313-E495E0548E07}" type="pres">
      <dgm:prSet presAssocID="{9212F9D5-64DD-47C2-84AD-1C7035B699D3}" presName="txTwo" presStyleLbl="node2" presStyleIdx="0" presStyleCnt="2">
        <dgm:presLayoutVars>
          <dgm:chPref val="3"/>
        </dgm:presLayoutVars>
      </dgm:prSet>
      <dgm:spPr/>
      <dgm:t>
        <a:bodyPr/>
        <a:lstStyle/>
        <a:p>
          <a:endParaRPr lang="en-US"/>
        </a:p>
      </dgm:t>
    </dgm:pt>
    <dgm:pt modelId="{0639E0F0-7339-4E40-9B6B-3105E990D06D}" type="pres">
      <dgm:prSet presAssocID="{9212F9D5-64DD-47C2-84AD-1C7035B699D3}" presName="parTransTwo" presStyleCnt="0"/>
      <dgm:spPr/>
    </dgm:pt>
    <dgm:pt modelId="{008ACD63-FB3C-4235-B14A-F37283C8DF97}" type="pres">
      <dgm:prSet presAssocID="{9212F9D5-64DD-47C2-84AD-1C7035B699D3}" presName="horzTwo" presStyleCnt="0"/>
      <dgm:spPr/>
    </dgm:pt>
    <dgm:pt modelId="{CA0B6A9F-5F1F-4353-A187-B1827BA5E260}" type="pres">
      <dgm:prSet presAssocID="{710F5A60-132A-4DFE-B401-F25D4FC1A276}" presName="vertThree" presStyleCnt="0"/>
      <dgm:spPr/>
    </dgm:pt>
    <dgm:pt modelId="{364E17AB-2343-40D8-A2D9-823EA2AEDD79}" type="pres">
      <dgm:prSet presAssocID="{710F5A60-132A-4DFE-B401-F25D4FC1A276}" presName="txThree" presStyleLbl="node3" presStyleIdx="0" presStyleCnt="3" custScaleX="239979">
        <dgm:presLayoutVars>
          <dgm:chPref val="3"/>
        </dgm:presLayoutVars>
      </dgm:prSet>
      <dgm:spPr/>
      <dgm:t>
        <a:bodyPr/>
        <a:lstStyle/>
        <a:p>
          <a:endParaRPr lang="en-US"/>
        </a:p>
      </dgm:t>
    </dgm:pt>
    <dgm:pt modelId="{5494D722-EE30-489A-86DD-DAB017AFB414}" type="pres">
      <dgm:prSet presAssocID="{710F5A60-132A-4DFE-B401-F25D4FC1A276}" presName="horzThree" presStyleCnt="0"/>
      <dgm:spPr/>
    </dgm:pt>
    <dgm:pt modelId="{E46DD4FF-4760-4162-A510-F46E5730C8E3}" type="pres">
      <dgm:prSet presAssocID="{645F1607-45DF-4EED-968D-67F18B6D3389}" presName="sibSpaceThree" presStyleCnt="0"/>
      <dgm:spPr/>
    </dgm:pt>
    <dgm:pt modelId="{72387108-AA13-4033-8CA3-475BEE16EA51}" type="pres">
      <dgm:prSet presAssocID="{18614121-29D8-44CB-9A27-C97B1F4C6160}" presName="vertThree" presStyleCnt="0"/>
      <dgm:spPr/>
    </dgm:pt>
    <dgm:pt modelId="{53DAACC8-2718-443A-879E-C403CCAB234B}" type="pres">
      <dgm:prSet presAssocID="{18614121-29D8-44CB-9A27-C97B1F4C6160}" presName="txThree" presStyleLbl="node3" presStyleIdx="1" presStyleCnt="3" custScaleX="172480" custLinFactNeighborX="-977" custLinFactNeighborY="28978">
        <dgm:presLayoutVars>
          <dgm:chPref val="3"/>
        </dgm:presLayoutVars>
      </dgm:prSet>
      <dgm:spPr/>
      <dgm:t>
        <a:bodyPr/>
        <a:lstStyle/>
        <a:p>
          <a:endParaRPr lang="en-US"/>
        </a:p>
      </dgm:t>
    </dgm:pt>
    <dgm:pt modelId="{6B2F46D7-2F6C-4EA3-AF3C-9D494538E798}" type="pres">
      <dgm:prSet presAssocID="{18614121-29D8-44CB-9A27-C97B1F4C6160}" presName="horzThree" presStyleCnt="0"/>
      <dgm:spPr/>
    </dgm:pt>
    <dgm:pt modelId="{39521537-C5DE-4F03-8191-816459D295DE}" type="pres">
      <dgm:prSet presAssocID="{9AF505A6-BA74-4795-8385-09A64E5A14E7}" presName="sibSpaceTwo" presStyleCnt="0"/>
      <dgm:spPr/>
    </dgm:pt>
    <dgm:pt modelId="{5E83887A-6FFE-460A-959F-CA1F49DA2620}" type="pres">
      <dgm:prSet presAssocID="{64A3197F-1F72-4EBD-823E-A858411BB503}" presName="vertTwo" presStyleCnt="0"/>
      <dgm:spPr/>
    </dgm:pt>
    <dgm:pt modelId="{EDA1DF8E-C98E-43F7-8A98-FA7F57D03E10}" type="pres">
      <dgm:prSet presAssocID="{64A3197F-1F72-4EBD-823E-A858411BB503}" presName="txTwo" presStyleLbl="node2" presStyleIdx="1" presStyleCnt="2">
        <dgm:presLayoutVars>
          <dgm:chPref val="3"/>
        </dgm:presLayoutVars>
      </dgm:prSet>
      <dgm:spPr/>
      <dgm:t>
        <a:bodyPr/>
        <a:lstStyle/>
        <a:p>
          <a:endParaRPr lang="en-US"/>
        </a:p>
      </dgm:t>
    </dgm:pt>
    <dgm:pt modelId="{2B47E22D-D922-41BC-8F54-5D4C90986CC5}" type="pres">
      <dgm:prSet presAssocID="{64A3197F-1F72-4EBD-823E-A858411BB503}" presName="parTransTwo" presStyleCnt="0"/>
      <dgm:spPr/>
    </dgm:pt>
    <dgm:pt modelId="{0721353D-6F1E-42FE-9855-180660A27035}" type="pres">
      <dgm:prSet presAssocID="{64A3197F-1F72-4EBD-823E-A858411BB503}" presName="horzTwo" presStyleCnt="0"/>
      <dgm:spPr/>
    </dgm:pt>
    <dgm:pt modelId="{3B241431-6191-4BB4-93B7-BAAAFAE3224B}" type="pres">
      <dgm:prSet presAssocID="{70182718-6E90-4B64-AB8D-03EBA0D8B29E}" presName="vertThree" presStyleCnt="0"/>
      <dgm:spPr/>
    </dgm:pt>
    <dgm:pt modelId="{205390C5-867F-451E-8174-52ECC777D2B8}" type="pres">
      <dgm:prSet presAssocID="{70182718-6E90-4B64-AB8D-03EBA0D8B29E}" presName="txThree" presStyleLbl="node3" presStyleIdx="2" presStyleCnt="3" custScaleX="201556">
        <dgm:presLayoutVars>
          <dgm:chPref val="3"/>
        </dgm:presLayoutVars>
      </dgm:prSet>
      <dgm:spPr/>
      <dgm:t>
        <a:bodyPr/>
        <a:lstStyle/>
        <a:p>
          <a:endParaRPr lang="en-US"/>
        </a:p>
      </dgm:t>
    </dgm:pt>
    <dgm:pt modelId="{5118197D-682A-4543-A073-D70FA5DA8A0A}" type="pres">
      <dgm:prSet presAssocID="{70182718-6E90-4B64-AB8D-03EBA0D8B29E}" presName="horzThree" presStyleCnt="0"/>
      <dgm:spPr/>
    </dgm:pt>
  </dgm:ptLst>
  <dgm:cxnLst>
    <dgm:cxn modelId="{31A78ECC-7618-4A79-9CEB-5E2DD7B213D7}" type="presOf" srcId="{FC4C1F86-3BD8-4237-8393-7B19577C4AE2}" destId="{C4133167-59C8-4814-A524-7E4CE5097DE2}" srcOrd="0" destOrd="0" presId="urn:microsoft.com/office/officeart/2005/8/layout/hierarchy4"/>
    <dgm:cxn modelId="{935D7E2E-C050-4DA6-A400-5346ED0D7105}" srcId="{9212F9D5-64DD-47C2-84AD-1C7035B699D3}" destId="{710F5A60-132A-4DFE-B401-F25D4FC1A276}" srcOrd="0" destOrd="0" parTransId="{7189A0EB-A45F-4379-8945-E3DF1804D8AD}" sibTransId="{645F1607-45DF-4EED-968D-67F18B6D3389}"/>
    <dgm:cxn modelId="{53E1AA69-0F9F-4C80-B1DB-09A47E29FB75}" type="presOf" srcId="{710F5A60-132A-4DFE-B401-F25D4FC1A276}" destId="{364E17AB-2343-40D8-A2D9-823EA2AEDD79}" srcOrd="0" destOrd="0" presId="urn:microsoft.com/office/officeart/2005/8/layout/hierarchy4"/>
    <dgm:cxn modelId="{11F38898-8176-4F40-B543-5C66283D7387}" srcId="{FC4C1F86-3BD8-4237-8393-7B19577C4AE2}" destId="{64A3197F-1F72-4EBD-823E-A858411BB503}" srcOrd="1" destOrd="0" parTransId="{9D0EF04C-6256-45E1-95A3-FFB6073B303D}" sibTransId="{B0EBBDDE-A4BE-46FA-8B6B-68A38F42AC41}"/>
    <dgm:cxn modelId="{7CCB92A9-9A59-4ADC-BC75-ED0D91819B20}" type="presOf" srcId="{70182718-6E90-4B64-AB8D-03EBA0D8B29E}" destId="{205390C5-867F-451E-8174-52ECC777D2B8}" srcOrd="0" destOrd="0" presId="urn:microsoft.com/office/officeart/2005/8/layout/hierarchy4"/>
    <dgm:cxn modelId="{09BCC34A-08B2-46B4-A7FD-B7E9D9264D9D}" type="presOf" srcId="{18614121-29D8-44CB-9A27-C97B1F4C6160}" destId="{53DAACC8-2718-443A-879E-C403CCAB234B}" srcOrd="0" destOrd="0" presId="urn:microsoft.com/office/officeart/2005/8/layout/hierarchy4"/>
    <dgm:cxn modelId="{F8141ABA-46BF-4B5A-9DF7-C4701BC0CE5D}" type="presOf" srcId="{66B0C5E3-DAC0-491C-8411-5DD21BAF68B1}" destId="{9746AB56-220F-44AD-806F-4FFA8918AB4D}" srcOrd="0" destOrd="0" presId="urn:microsoft.com/office/officeart/2005/8/layout/hierarchy4"/>
    <dgm:cxn modelId="{8FCC2276-5453-46A2-B1CE-200A148855D7}" srcId="{66B0C5E3-DAC0-491C-8411-5DD21BAF68B1}" destId="{FC4C1F86-3BD8-4237-8393-7B19577C4AE2}" srcOrd="0" destOrd="0" parTransId="{98ACAA94-A948-44EC-BD3A-C5C4A37DFECE}" sibTransId="{A69D5D35-2894-4442-99EE-CF7F728F31D9}"/>
    <dgm:cxn modelId="{C7237E2B-7FF6-4D93-9C93-7835008E6EFA}" srcId="{9212F9D5-64DD-47C2-84AD-1C7035B699D3}" destId="{18614121-29D8-44CB-9A27-C97B1F4C6160}" srcOrd="1" destOrd="0" parTransId="{5AD7E6FC-9811-4CA5-BB52-B4FFE30F73B6}" sibTransId="{DE875D6A-69DE-4472-A288-8F74283C0B0C}"/>
    <dgm:cxn modelId="{F55A1B57-97A2-4847-AFB2-36595E39ADE7}" srcId="{64A3197F-1F72-4EBD-823E-A858411BB503}" destId="{70182718-6E90-4B64-AB8D-03EBA0D8B29E}" srcOrd="0" destOrd="0" parTransId="{7BB775B1-D247-4E61-A258-00F147C9E710}" sibTransId="{C73A0FB6-83EC-460F-9E76-71B4CE0C76BB}"/>
    <dgm:cxn modelId="{63A00003-8B4E-4157-8426-20C6AEAA8513}" type="presOf" srcId="{9212F9D5-64DD-47C2-84AD-1C7035B699D3}" destId="{6453D2D6-5EAE-41FF-B313-E495E0548E07}" srcOrd="0" destOrd="0" presId="urn:microsoft.com/office/officeart/2005/8/layout/hierarchy4"/>
    <dgm:cxn modelId="{B1FB4218-7D4E-4A4F-816F-D83991C342D1}" type="presOf" srcId="{64A3197F-1F72-4EBD-823E-A858411BB503}" destId="{EDA1DF8E-C98E-43F7-8A98-FA7F57D03E10}" srcOrd="0" destOrd="0" presId="urn:microsoft.com/office/officeart/2005/8/layout/hierarchy4"/>
    <dgm:cxn modelId="{91E0ADF0-0ACA-4C7D-A198-5A3DCC039C1A}" srcId="{FC4C1F86-3BD8-4237-8393-7B19577C4AE2}" destId="{9212F9D5-64DD-47C2-84AD-1C7035B699D3}" srcOrd="0" destOrd="0" parTransId="{B7B43354-7F7E-4E1D-BA22-D04975AE839C}" sibTransId="{9AF505A6-BA74-4795-8385-09A64E5A14E7}"/>
    <dgm:cxn modelId="{F940CDC0-6EC6-4387-8546-6E855CF93084}" type="presParOf" srcId="{9746AB56-220F-44AD-806F-4FFA8918AB4D}" destId="{B31F6C7D-651D-42B8-8B65-3A7C39E5A64C}" srcOrd="0" destOrd="0" presId="urn:microsoft.com/office/officeart/2005/8/layout/hierarchy4"/>
    <dgm:cxn modelId="{5027CC32-F67C-4CA4-A828-689707867836}" type="presParOf" srcId="{B31F6C7D-651D-42B8-8B65-3A7C39E5A64C}" destId="{C4133167-59C8-4814-A524-7E4CE5097DE2}" srcOrd="0" destOrd="0" presId="urn:microsoft.com/office/officeart/2005/8/layout/hierarchy4"/>
    <dgm:cxn modelId="{9B6F3076-0A54-47F4-BB85-C72B8CAAE6C1}" type="presParOf" srcId="{B31F6C7D-651D-42B8-8B65-3A7C39E5A64C}" destId="{240E6247-982A-4B08-89B1-6C67251D9FF7}" srcOrd="1" destOrd="0" presId="urn:microsoft.com/office/officeart/2005/8/layout/hierarchy4"/>
    <dgm:cxn modelId="{81F443B3-0DBD-47FD-B8D3-01BAE1F82DFF}" type="presParOf" srcId="{B31F6C7D-651D-42B8-8B65-3A7C39E5A64C}" destId="{B2D28891-02B4-4BF9-9CA1-509CD4B1F151}" srcOrd="2" destOrd="0" presId="urn:microsoft.com/office/officeart/2005/8/layout/hierarchy4"/>
    <dgm:cxn modelId="{90564FE6-657F-4335-8A7A-1547082701EA}" type="presParOf" srcId="{B2D28891-02B4-4BF9-9CA1-509CD4B1F151}" destId="{76F72AF2-4463-4585-9786-4DDD3D77D15E}" srcOrd="0" destOrd="0" presId="urn:microsoft.com/office/officeart/2005/8/layout/hierarchy4"/>
    <dgm:cxn modelId="{AAE10EC7-B5DB-47D0-83DA-EBB1E6B0F9CD}" type="presParOf" srcId="{76F72AF2-4463-4585-9786-4DDD3D77D15E}" destId="{6453D2D6-5EAE-41FF-B313-E495E0548E07}" srcOrd="0" destOrd="0" presId="urn:microsoft.com/office/officeart/2005/8/layout/hierarchy4"/>
    <dgm:cxn modelId="{C34116D5-569E-45C9-B2D0-1F657B76DF9A}" type="presParOf" srcId="{76F72AF2-4463-4585-9786-4DDD3D77D15E}" destId="{0639E0F0-7339-4E40-9B6B-3105E990D06D}" srcOrd="1" destOrd="0" presId="urn:microsoft.com/office/officeart/2005/8/layout/hierarchy4"/>
    <dgm:cxn modelId="{82949409-B372-4056-BD1C-0AD55766728A}" type="presParOf" srcId="{76F72AF2-4463-4585-9786-4DDD3D77D15E}" destId="{008ACD63-FB3C-4235-B14A-F37283C8DF97}" srcOrd="2" destOrd="0" presId="urn:microsoft.com/office/officeart/2005/8/layout/hierarchy4"/>
    <dgm:cxn modelId="{F113C7CE-1AA3-4618-91F4-49F3B639950A}" type="presParOf" srcId="{008ACD63-FB3C-4235-B14A-F37283C8DF97}" destId="{CA0B6A9F-5F1F-4353-A187-B1827BA5E260}" srcOrd="0" destOrd="0" presId="urn:microsoft.com/office/officeart/2005/8/layout/hierarchy4"/>
    <dgm:cxn modelId="{8E0E7AF0-DB58-4043-A929-A8893E2DDB04}" type="presParOf" srcId="{CA0B6A9F-5F1F-4353-A187-B1827BA5E260}" destId="{364E17AB-2343-40D8-A2D9-823EA2AEDD79}" srcOrd="0" destOrd="0" presId="urn:microsoft.com/office/officeart/2005/8/layout/hierarchy4"/>
    <dgm:cxn modelId="{45353413-2FDE-461D-ACAF-B8D09C9BC11B}" type="presParOf" srcId="{CA0B6A9F-5F1F-4353-A187-B1827BA5E260}" destId="{5494D722-EE30-489A-86DD-DAB017AFB414}" srcOrd="1" destOrd="0" presId="urn:microsoft.com/office/officeart/2005/8/layout/hierarchy4"/>
    <dgm:cxn modelId="{F0A867FE-3398-4E96-827C-26D60E997369}" type="presParOf" srcId="{008ACD63-FB3C-4235-B14A-F37283C8DF97}" destId="{E46DD4FF-4760-4162-A510-F46E5730C8E3}" srcOrd="1" destOrd="0" presId="urn:microsoft.com/office/officeart/2005/8/layout/hierarchy4"/>
    <dgm:cxn modelId="{FE343B98-B77F-489B-AD7B-B51188AA4EA7}" type="presParOf" srcId="{008ACD63-FB3C-4235-B14A-F37283C8DF97}" destId="{72387108-AA13-4033-8CA3-475BEE16EA51}" srcOrd="2" destOrd="0" presId="urn:microsoft.com/office/officeart/2005/8/layout/hierarchy4"/>
    <dgm:cxn modelId="{CACF08B7-671C-441F-BAAC-D6FFD6D1937E}" type="presParOf" srcId="{72387108-AA13-4033-8CA3-475BEE16EA51}" destId="{53DAACC8-2718-443A-879E-C403CCAB234B}" srcOrd="0" destOrd="0" presId="urn:microsoft.com/office/officeart/2005/8/layout/hierarchy4"/>
    <dgm:cxn modelId="{E8D71B93-C0C1-4713-A448-06D3466F165A}" type="presParOf" srcId="{72387108-AA13-4033-8CA3-475BEE16EA51}" destId="{6B2F46D7-2F6C-4EA3-AF3C-9D494538E798}" srcOrd="1" destOrd="0" presId="urn:microsoft.com/office/officeart/2005/8/layout/hierarchy4"/>
    <dgm:cxn modelId="{C2CFEAB6-6229-4A20-9A4C-D4D2D54A1871}" type="presParOf" srcId="{B2D28891-02B4-4BF9-9CA1-509CD4B1F151}" destId="{39521537-C5DE-4F03-8191-816459D295DE}" srcOrd="1" destOrd="0" presId="urn:microsoft.com/office/officeart/2005/8/layout/hierarchy4"/>
    <dgm:cxn modelId="{5D6C4BAD-55D7-40E7-90C5-71672F8E3DEF}" type="presParOf" srcId="{B2D28891-02B4-4BF9-9CA1-509CD4B1F151}" destId="{5E83887A-6FFE-460A-959F-CA1F49DA2620}" srcOrd="2" destOrd="0" presId="urn:microsoft.com/office/officeart/2005/8/layout/hierarchy4"/>
    <dgm:cxn modelId="{B2A9912F-331A-4CCD-96E3-21322650EDF7}" type="presParOf" srcId="{5E83887A-6FFE-460A-959F-CA1F49DA2620}" destId="{EDA1DF8E-C98E-43F7-8A98-FA7F57D03E10}" srcOrd="0" destOrd="0" presId="urn:microsoft.com/office/officeart/2005/8/layout/hierarchy4"/>
    <dgm:cxn modelId="{ABC5AE55-43F9-4EA0-B619-3E8F6816B672}" type="presParOf" srcId="{5E83887A-6FFE-460A-959F-CA1F49DA2620}" destId="{2B47E22D-D922-41BC-8F54-5D4C90986CC5}" srcOrd="1" destOrd="0" presId="urn:microsoft.com/office/officeart/2005/8/layout/hierarchy4"/>
    <dgm:cxn modelId="{98266AF7-2BEF-4711-B2FF-88F05F546D8B}" type="presParOf" srcId="{5E83887A-6FFE-460A-959F-CA1F49DA2620}" destId="{0721353D-6F1E-42FE-9855-180660A27035}" srcOrd="2" destOrd="0" presId="urn:microsoft.com/office/officeart/2005/8/layout/hierarchy4"/>
    <dgm:cxn modelId="{9698BB56-3BCC-472B-9C78-87FC59FD9A96}" type="presParOf" srcId="{0721353D-6F1E-42FE-9855-180660A27035}" destId="{3B241431-6191-4BB4-93B7-BAAAFAE3224B}" srcOrd="0" destOrd="0" presId="urn:microsoft.com/office/officeart/2005/8/layout/hierarchy4"/>
    <dgm:cxn modelId="{73EC409F-269F-47C3-A88C-DB33CA0945B2}" type="presParOf" srcId="{3B241431-6191-4BB4-93B7-BAAAFAE3224B}" destId="{205390C5-867F-451E-8174-52ECC777D2B8}" srcOrd="0" destOrd="0" presId="urn:microsoft.com/office/officeart/2005/8/layout/hierarchy4"/>
    <dgm:cxn modelId="{D69B3AE0-8456-46D9-8560-60F365FD0F9C}" type="presParOf" srcId="{3B241431-6191-4BB4-93B7-BAAAFAE3224B}" destId="{5118197D-682A-4543-A073-D70FA5DA8A0A}"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87C12-BB5C-A54D-A5D2-04DC96EBAE8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D7FEA58-22A2-E14F-8D9F-F0C8133F91E7}">
      <dgm:prSet phldrT="[Text]"/>
      <dgm:spPr/>
      <dgm:t>
        <a:bodyPr/>
        <a:lstStyle/>
        <a:p>
          <a:r>
            <a:rPr lang="en-US" dirty="0" smtClean="0"/>
            <a:t>Effort</a:t>
          </a:r>
          <a:endParaRPr lang="en-US" dirty="0"/>
        </a:p>
      </dgm:t>
    </dgm:pt>
    <dgm:pt modelId="{EB4C91D4-C780-8348-8216-D7EEDA24CF44}" type="parTrans" cxnId="{29A95A09-9259-4243-8779-7F322E60C01E}">
      <dgm:prSet/>
      <dgm:spPr/>
      <dgm:t>
        <a:bodyPr/>
        <a:lstStyle/>
        <a:p>
          <a:endParaRPr lang="en-US"/>
        </a:p>
      </dgm:t>
    </dgm:pt>
    <dgm:pt modelId="{5FD8D046-E6A2-F04D-AAF5-64F3F1507F22}" type="sibTrans" cxnId="{29A95A09-9259-4243-8779-7F322E60C01E}">
      <dgm:prSet/>
      <dgm:spPr/>
      <dgm:t>
        <a:bodyPr/>
        <a:lstStyle/>
        <a:p>
          <a:endParaRPr lang="en-US"/>
        </a:p>
      </dgm:t>
    </dgm:pt>
    <dgm:pt modelId="{1B180870-0C76-D74F-9E79-7092F113E46C}">
      <dgm:prSet phldrT="[Text]" custT="1"/>
      <dgm:spPr/>
      <dgm:t>
        <a:bodyPr/>
        <a:lstStyle/>
        <a:p>
          <a:r>
            <a:rPr lang="en-US" sz="1200" dirty="0" smtClean="0">
              <a:latin typeface="Times New Roman" pitchFamily="18" charset="0"/>
              <a:cs typeface="Times New Roman" pitchFamily="18" charset="0"/>
            </a:rPr>
            <a:t>1 – No Apparent Effort,  2 – Minimal Interest</a:t>
          </a:r>
          <a:endParaRPr lang="en-US" sz="1200" dirty="0">
            <a:latin typeface="Times New Roman" pitchFamily="18" charset="0"/>
            <a:cs typeface="Times New Roman" pitchFamily="18" charset="0"/>
          </a:endParaRPr>
        </a:p>
      </dgm:t>
    </dgm:pt>
    <dgm:pt modelId="{98C4E4FB-9A9F-9B47-9FD9-FC536EE57AC8}" type="parTrans" cxnId="{EEAFB8E0-1278-8D4E-A69D-F5D8314A85D9}">
      <dgm:prSet/>
      <dgm:spPr/>
      <dgm:t>
        <a:bodyPr/>
        <a:lstStyle/>
        <a:p>
          <a:endParaRPr lang="en-US"/>
        </a:p>
      </dgm:t>
    </dgm:pt>
    <dgm:pt modelId="{1B74D283-5584-3C45-B6F4-40EC52A18A96}" type="sibTrans" cxnId="{EEAFB8E0-1278-8D4E-A69D-F5D8314A85D9}">
      <dgm:prSet/>
      <dgm:spPr/>
      <dgm:t>
        <a:bodyPr/>
        <a:lstStyle/>
        <a:p>
          <a:endParaRPr lang="en-US"/>
        </a:p>
      </dgm:t>
    </dgm:pt>
    <dgm:pt modelId="{A54E684F-DC6C-234A-8CF0-4D48F304AFC9}">
      <dgm:prSet phldrT="[Text]" custT="1"/>
      <dgm:spPr/>
      <dgm:t>
        <a:bodyPr/>
        <a:lstStyle/>
        <a:p>
          <a:r>
            <a:rPr lang="en-US" sz="1200" dirty="0" smtClean="0">
              <a:latin typeface="Times New Roman" pitchFamily="18" charset="0"/>
              <a:cs typeface="Times New Roman" pitchFamily="18" charset="0"/>
            </a:rPr>
            <a:t>3 – Developing Interest,  4 – Satisfactory Effort</a:t>
          </a:r>
          <a:endParaRPr lang="en-US" sz="1200" dirty="0">
            <a:latin typeface="Times New Roman" pitchFamily="18" charset="0"/>
            <a:cs typeface="Times New Roman" pitchFamily="18" charset="0"/>
          </a:endParaRPr>
        </a:p>
      </dgm:t>
    </dgm:pt>
    <dgm:pt modelId="{33C0EC2D-D78A-854A-85C2-06E1047A0BFE}" type="parTrans" cxnId="{1A91D4EC-5464-7141-9B7D-1772EFACE417}">
      <dgm:prSet/>
      <dgm:spPr/>
      <dgm:t>
        <a:bodyPr/>
        <a:lstStyle/>
        <a:p>
          <a:endParaRPr lang="en-US"/>
        </a:p>
      </dgm:t>
    </dgm:pt>
    <dgm:pt modelId="{EA8B6720-7DCB-B54B-A0EC-8D9BD3574983}" type="sibTrans" cxnId="{1A91D4EC-5464-7141-9B7D-1772EFACE417}">
      <dgm:prSet/>
      <dgm:spPr/>
      <dgm:t>
        <a:bodyPr/>
        <a:lstStyle/>
        <a:p>
          <a:endParaRPr lang="en-US"/>
        </a:p>
      </dgm:t>
    </dgm:pt>
    <dgm:pt modelId="{47AA1640-FCF5-1A47-81FD-31B740DF089D}">
      <dgm:prSet phldrT="[Text]"/>
      <dgm:spPr/>
      <dgm:t>
        <a:bodyPr/>
        <a:lstStyle/>
        <a:p>
          <a:r>
            <a:rPr lang="en-US" dirty="0" smtClean="0"/>
            <a:t>Understanding</a:t>
          </a:r>
          <a:endParaRPr lang="en-US" dirty="0"/>
        </a:p>
      </dgm:t>
    </dgm:pt>
    <dgm:pt modelId="{6D4CDD5C-8046-6341-91F7-D545BF622D64}" type="parTrans" cxnId="{83528861-D365-6D44-9C14-183001D2C9BC}">
      <dgm:prSet/>
      <dgm:spPr/>
      <dgm:t>
        <a:bodyPr/>
        <a:lstStyle/>
        <a:p>
          <a:endParaRPr lang="en-US"/>
        </a:p>
      </dgm:t>
    </dgm:pt>
    <dgm:pt modelId="{D8241220-5419-164B-B370-8C901BFB0F36}" type="sibTrans" cxnId="{83528861-D365-6D44-9C14-183001D2C9BC}">
      <dgm:prSet/>
      <dgm:spPr/>
      <dgm:t>
        <a:bodyPr/>
        <a:lstStyle/>
        <a:p>
          <a:endParaRPr lang="en-US"/>
        </a:p>
      </dgm:t>
    </dgm:pt>
    <dgm:pt modelId="{6C57B707-CA87-FD47-8942-46CF21FDACDD}">
      <dgm:prSet phldrT="[Text]" custT="1"/>
      <dgm:spPr/>
      <dgm:t>
        <a:bodyPr/>
        <a:lstStyle/>
        <a:p>
          <a:r>
            <a:rPr lang="en-US" sz="1000" dirty="0" smtClean="0"/>
            <a:t> </a:t>
          </a:r>
          <a:r>
            <a:rPr lang="en-US" sz="1100" dirty="0" smtClean="0">
              <a:latin typeface="Times New Roman" pitchFamily="18" charset="0"/>
              <a:cs typeface="Times New Roman" pitchFamily="18" charset="0"/>
            </a:rPr>
            <a:t>1 – Doesn’t Understand Basic Concept, 2 – Starting to comprehend basic concept,  3 – Beginning to understand basic concept,  4 – Developing a Solid Understanding of Detailed Concept,  5 – Met Goal (Proficient),  6 – Exceeded Goal</a:t>
          </a:r>
          <a:endParaRPr lang="en-US" sz="1100" dirty="0">
            <a:latin typeface="Times New Roman" pitchFamily="18" charset="0"/>
            <a:cs typeface="Times New Roman" pitchFamily="18" charset="0"/>
          </a:endParaRPr>
        </a:p>
      </dgm:t>
    </dgm:pt>
    <dgm:pt modelId="{CB6CC10E-D004-D047-A326-398721127CA1}" type="parTrans" cxnId="{E56BF69E-4570-6844-8555-69D337B88873}">
      <dgm:prSet/>
      <dgm:spPr/>
      <dgm:t>
        <a:bodyPr/>
        <a:lstStyle/>
        <a:p>
          <a:endParaRPr lang="en-US"/>
        </a:p>
      </dgm:t>
    </dgm:pt>
    <dgm:pt modelId="{0FC30155-E994-7449-8701-F8B130C5075A}" type="sibTrans" cxnId="{E56BF69E-4570-6844-8555-69D337B88873}">
      <dgm:prSet/>
      <dgm:spPr/>
      <dgm:t>
        <a:bodyPr/>
        <a:lstStyle/>
        <a:p>
          <a:endParaRPr lang="en-US"/>
        </a:p>
      </dgm:t>
    </dgm:pt>
    <dgm:pt modelId="{0421E6A6-98A6-F247-877F-45F59553B707}">
      <dgm:prSet phldrT="[Text]"/>
      <dgm:spPr/>
      <dgm:t>
        <a:bodyPr/>
        <a:lstStyle/>
        <a:p>
          <a:r>
            <a:rPr lang="en-US" dirty="0" smtClean="0"/>
            <a:t>Evidence</a:t>
          </a:r>
          <a:endParaRPr lang="en-US" dirty="0"/>
        </a:p>
      </dgm:t>
    </dgm:pt>
    <dgm:pt modelId="{2C917A8A-F2D5-C741-899A-A71F2835FEDB}" type="parTrans" cxnId="{FEE10FA1-9B79-5143-B38E-EC28490DE259}">
      <dgm:prSet/>
      <dgm:spPr/>
      <dgm:t>
        <a:bodyPr/>
        <a:lstStyle/>
        <a:p>
          <a:endParaRPr lang="en-US"/>
        </a:p>
      </dgm:t>
    </dgm:pt>
    <dgm:pt modelId="{D5523BEA-DF84-EB4C-80D8-E760933A9A9C}" type="sibTrans" cxnId="{FEE10FA1-9B79-5143-B38E-EC28490DE259}">
      <dgm:prSet/>
      <dgm:spPr/>
      <dgm:t>
        <a:bodyPr/>
        <a:lstStyle/>
        <a:p>
          <a:endParaRPr lang="en-US"/>
        </a:p>
      </dgm:t>
    </dgm:pt>
    <dgm:pt modelId="{5C183B53-0632-F045-BB82-77733D2A9924}">
      <dgm:prSet phldrT="[Text]" custT="1"/>
      <dgm:spPr/>
      <dgm:t>
        <a:bodyPr/>
        <a:lstStyle/>
        <a:p>
          <a:r>
            <a:rPr lang="en-US" sz="1400" dirty="0" smtClean="0"/>
            <a:t> </a:t>
          </a:r>
          <a:r>
            <a:rPr lang="en-US" sz="1400" dirty="0" smtClean="0">
              <a:latin typeface="Times New Roman" pitchFamily="18" charset="0"/>
              <a:cs typeface="Times New Roman" pitchFamily="18" charset="0"/>
            </a:rPr>
            <a:t>Work Sample</a:t>
          </a:r>
          <a:endParaRPr lang="en-US" sz="1400" dirty="0">
            <a:latin typeface="Times New Roman" pitchFamily="18" charset="0"/>
            <a:cs typeface="Times New Roman" pitchFamily="18" charset="0"/>
          </a:endParaRPr>
        </a:p>
      </dgm:t>
    </dgm:pt>
    <dgm:pt modelId="{3664E374-B343-1F4C-A976-3F7538C476F4}" type="parTrans" cxnId="{F14A2708-EF29-8645-A212-BF292134BC0C}">
      <dgm:prSet/>
      <dgm:spPr/>
      <dgm:t>
        <a:bodyPr/>
        <a:lstStyle/>
        <a:p>
          <a:endParaRPr lang="en-US"/>
        </a:p>
      </dgm:t>
    </dgm:pt>
    <dgm:pt modelId="{384EA860-5DED-4147-9A15-D94EAAE1CE32}" type="sibTrans" cxnId="{F14A2708-EF29-8645-A212-BF292134BC0C}">
      <dgm:prSet/>
      <dgm:spPr/>
      <dgm:t>
        <a:bodyPr/>
        <a:lstStyle/>
        <a:p>
          <a:endParaRPr lang="en-US"/>
        </a:p>
      </dgm:t>
    </dgm:pt>
    <dgm:pt modelId="{8B81C644-51CA-A143-9B64-236B1CEAF9E2}">
      <dgm:prSet phldrT="[Text]" custT="1"/>
      <dgm:spPr/>
      <dgm:t>
        <a:bodyPr/>
        <a:lstStyle/>
        <a:p>
          <a:r>
            <a:rPr lang="en-US" sz="1400" dirty="0" smtClean="0">
              <a:latin typeface="Times New Roman" pitchFamily="18" charset="0"/>
              <a:cs typeface="Times New Roman" pitchFamily="18" charset="0"/>
            </a:rPr>
            <a:t> Observation</a:t>
          </a:r>
          <a:endParaRPr lang="en-US" sz="1400" dirty="0">
            <a:latin typeface="Times New Roman" pitchFamily="18" charset="0"/>
            <a:cs typeface="Times New Roman" pitchFamily="18" charset="0"/>
          </a:endParaRPr>
        </a:p>
      </dgm:t>
    </dgm:pt>
    <dgm:pt modelId="{D565FFC0-CABF-BE41-8DFD-A918D0FAA949}" type="parTrans" cxnId="{9659589B-A395-E744-A80B-7D7CE77F37EE}">
      <dgm:prSet/>
      <dgm:spPr/>
      <dgm:t>
        <a:bodyPr/>
        <a:lstStyle/>
        <a:p>
          <a:endParaRPr lang="en-US"/>
        </a:p>
      </dgm:t>
    </dgm:pt>
    <dgm:pt modelId="{95E613D0-9C74-2447-85DB-6F885EF30F2A}" type="sibTrans" cxnId="{9659589B-A395-E744-A80B-7D7CE77F37EE}">
      <dgm:prSet/>
      <dgm:spPr/>
      <dgm:t>
        <a:bodyPr/>
        <a:lstStyle/>
        <a:p>
          <a:endParaRPr lang="en-US"/>
        </a:p>
      </dgm:t>
    </dgm:pt>
    <dgm:pt modelId="{B54576FA-FDFC-FA47-828E-435B6A65729D}">
      <dgm:prSet phldrT="[Text]"/>
      <dgm:spPr/>
      <dgm:t>
        <a:bodyPr/>
        <a:lstStyle/>
        <a:p>
          <a:r>
            <a:rPr lang="en-US" dirty="0" smtClean="0"/>
            <a:t>Next Steps</a:t>
          </a:r>
          <a:endParaRPr lang="en-US" dirty="0"/>
        </a:p>
      </dgm:t>
    </dgm:pt>
    <dgm:pt modelId="{8D2086E8-328B-DA48-A4B4-C54E578FE41F}" type="parTrans" cxnId="{FD55DF8B-4B5A-D046-BB79-0F4A63313C82}">
      <dgm:prSet/>
      <dgm:spPr/>
      <dgm:t>
        <a:bodyPr/>
        <a:lstStyle/>
        <a:p>
          <a:endParaRPr lang="en-US"/>
        </a:p>
      </dgm:t>
    </dgm:pt>
    <dgm:pt modelId="{0A31D840-9DFE-114C-9780-CB2E605456F2}" type="sibTrans" cxnId="{FD55DF8B-4B5A-D046-BB79-0F4A63313C82}">
      <dgm:prSet/>
      <dgm:spPr/>
      <dgm:t>
        <a:bodyPr/>
        <a:lstStyle/>
        <a:p>
          <a:endParaRPr lang="en-US"/>
        </a:p>
      </dgm:t>
    </dgm:pt>
    <dgm:pt modelId="{CF33ED16-46FD-3243-823C-8823406CD1F7}">
      <dgm:prSet phldrT="[Text]" custT="1"/>
      <dgm:spPr/>
      <dgm:t>
        <a:bodyPr/>
        <a:lstStyle/>
        <a:p>
          <a:r>
            <a:rPr lang="en-US" sz="1200" dirty="0" smtClean="0">
              <a:latin typeface="Times New Roman" pitchFamily="18" charset="0"/>
              <a:cs typeface="Times New Roman" pitchFamily="18" charset="0"/>
            </a:rPr>
            <a:t>5 – Good Effort,  6 – Awesome Effort</a:t>
          </a:r>
          <a:endParaRPr lang="en-US" sz="1200" dirty="0">
            <a:latin typeface="Times New Roman" pitchFamily="18" charset="0"/>
            <a:cs typeface="Times New Roman" pitchFamily="18" charset="0"/>
          </a:endParaRPr>
        </a:p>
      </dgm:t>
    </dgm:pt>
    <dgm:pt modelId="{92794851-BE97-AC47-9E11-023DAADDC39F}" type="parTrans" cxnId="{51D29FDE-090C-9A42-A7B8-9B8FA1B3B8EA}">
      <dgm:prSet/>
      <dgm:spPr/>
      <dgm:t>
        <a:bodyPr/>
        <a:lstStyle/>
        <a:p>
          <a:endParaRPr lang="en-US"/>
        </a:p>
      </dgm:t>
    </dgm:pt>
    <dgm:pt modelId="{0AE25E93-4D24-5049-AA1E-97A15465FFF8}" type="sibTrans" cxnId="{51D29FDE-090C-9A42-A7B8-9B8FA1B3B8EA}">
      <dgm:prSet/>
      <dgm:spPr/>
      <dgm:t>
        <a:bodyPr/>
        <a:lstStyle/>
        <a:p>
          <a:endParaRPr lang="en-US"/>
        </a:p>
      </dgm:t>
    </dgm:pt>
    <dgm:pt modelId="{12845535-AA40-D24A-B7B2-20917C81090F}">
      <dgm:prSet phldrT="[Text]" custT="1"/>
      <dgm:spPr/>
      <dgm:t>
        <a:bodyPr/>
        <a:lstStyle/>
        <a:p>
          <a:r>
            <a:rPr lang="en-US" sz="1400" dirty="0" smtClean="0">
              <a:latin typeface="Times New Roman" pitchFamily="18" charset="0"/>
              <a:cs typeface="Times New Roman" pitchFamily="18" charset="0"/>
            </a:rPr>
            <a:t>Mini Assessment</a:t>
          </a:r>
          <a:endParaRPr lang="en-US" sz="1400" dirty="0">
            <a:latin typeface="Times New Roman" pitchFamily="18" charset="0"/>
            <a:cs typeface="Times New Roman" pitchFamily="18" charset="0"/>
          </a:endParaRPr>
        </a:p>
      </dgm:t>
    </dgm:pt>
    <dgm:pt modelId="{1F1AE7C6-5ECF-C346-B4A5-24C8BA7256C1}" type="parTrans" cxnId="{D3AE1EC0-8010-F24D-8478-11EFE99FC405}">
      <dgm:prSet/>
      <dgm:spPr/>
      <dgm:t>
        <a:bodyPr/>
        <a:lstStyle/>
        <a:p>
          <a:endParaRPr lang="en-US"/>
        </a:p>
      </dgm:t>
    </dgm:pt>
    <dgm:pt modelId="{4A82D367-E34C-224C-A4A1-EEE4D6A388C4}" type="sibTrans" cxnId="{D3AE1EC0-8010-F24D-8478-11EFE99FC405}">
      <dgm:prSet/>
      <dgm:spPr/>
      <dgm:t>
        <a:bodyPr/>
        <a:lstStyle/>
        <a:p>
          <a:endParaRPr lang="en-US"/>
        </a:p>
      </dgm:t>
    </dgm:pt>
    <dgm:pt modelId="{11C6236A-CF71-5241-9D10-2BC27DACD401}">
      <dgm:prSet phldrT="[Text]" custT="1"/>
      <dgm:spPr/>
      <dgm:t>
        <a:bodyPr/>
        <a:lstStyle/>
        <a:p>
          <a:r>
            <a:rPr lang="en-US" sz="1400" dirty="0" smtClean="0">
              <a:latin typeface="Times New Roman" pitchFamily="18" charset="0"/>
              <a:cs typeface="Times New Roman" pitchFamily="18" charset="0"/>
            </a:rPr>
            <a:t>Continue to Develop</a:t>
          </a:r>
          <a:endParaRPr lang="en-US" sz="1400" dirty="0">
            <a:latin typeface="Times New Roman" pitchFamily="18" charset="0"/>
            <a:cs typeface="Times New Roman" pitchFamily="18" charset="0"/>
          </a:endParaRPr>
        </a:p>
      </dgm:t>
    </dgm:pt>
    <dgm:pt modelId="{C9D15AD8-5784-3E42-8847-2716F0E843DC}" type="parTrans" cxnId="{AB6B5A61-8ADF-6448-8988-05AC7F82286F}">
      <dgm:prSet/>
      <dgm:spPr/>
      <dgm:t>
        <a:bodyPr/>
        <a:lstStyle/>
        <a:p>
          <a:endParaRPr lang="en-US"/>
        </a:p>
      </dgm:t>
    </dgm:pt>
    <dgm:pt modelId="{0EB5353A-2C36-A84B-8949-66372A87AD2A}" type="sibTrans" cxnId="{AB6B5A61-8ADF-6448-8988-05AC7F82286F}">
      <dgm:prSet/>
      <dgm:spPr/>
      <dgm:t>
        <a:bodyPr/>
        <a:lstStyle/>
        <a:p>
          <a:endParaRPr lang="en-US"/>
        </a:p>
      </dgm:t>
    </dgm:pt>
    <dgm:pt modelId="{53834468-DCC6-404F-9074-67E94A8026A6}">
      <dgm:prSet phldrT="[Text]" custT="1"/>
      <dgm:spPr/>
      <dgm:t>
        <a:bodyPr/>
        <a:lstStyle/>
        <a:p>
          <a:r>
            <a:rPr lang="en-US" sz="1400" dirty="0" smtClean="0">
              <a:latin typeface="Times New Roman" pitchFamily="18" charset="0"/>
              <a:cs typeface="Times New Roman" pitchFamily="18" charset="0"/>
            </a:rPr>
            <a:t>Review</a:t>
          </a:r>
          <a:endParaRPr lang="en-US" sz="1400" dirty="0">
            <a:latin typeface="Times New Roman" pitchFamily="18" charset="0"/>
            <a:cs typeface="Times New Roman" pitchFamily="18" charset="0"/>
          </a:endParaRPr>
        </a:p>
      </dgm:t>
    </dgm:pt>
    <dgm:pt modelId="{6716E567-608C-8B44-AEC8-62900FEE0971}" type="parTrans" cxnId="{104EADCE-3088-C94D-9B9C-7E0626968095}">
      <dgm:prSet/>
      <dgm:spPr/>
      <dgm:t>
        <a:bodyPr/>
        <a:lstStyle/>
        <a:p>
          <a:endParaRPr lang="en-US"/>
        </a:p>
      </dgm:t>
    </dgm:pt>
    <dgm:pt modelId="{F17EBC04-30ED-7A4D-8517-A2D5CFDC9EC2}" type="sibTrans" cxnId="{104EADCE-3088-C94D-9B9C-7E0626968095}">
      <dgm:prSet/>
      <dgm:spPr/>
      <dgm:t>
        <a:bodyPr/>
        <a:lstStyle/>
        <a:p>
          <a:endParaRPr lang="en-US"/>
        </a:p>
      </dgm:t>
    </dgm:pt>
    <dgm:pt modelId="{B1E48153-18B7-A744-8EDE-EBCE2D8B8965}">
      <dgm:prSet phldrT="[Text]" custT="1"/>
      <dgm:spPr/>
      <dgm:t>
        <a:bodyPr/>
        <a:lstStyle/>
        <a:p>
          <a:r>
            <a:rPr lang="en-US" sz="1400" dirty="0" smtClean="0">
              <a:latin typeface="Times New Roman" pitchFamily="18" charset="0"/>
              <a:cs typeface="Times New Roman" pitchFamily="18" charset="0"/>
            </a:rPr>
            <a:t>New Concept</a:t>
          </a:r>
          <a:endParaRPr lang="en-US" sz="1400" dirty="0">
            <a:latin typeface="Times New Roman" pitchFamily="18" charset="0"/>
            <a:cs typeface="Times New Roman" pitchFamily="18" charset="0"/>
          </a:endParaRPr>
        </a:p>
      </dgm:t>
    </dgm:pt>
    <dgm:pt modelId="{28782DB0-5347-A147-ABE2-40BEF7AACEB5}" type="parTrans" cxnId="{5AE2D71A-18E8-7241-9E4D-94288AA7CE7C}">
      <dgm:prSet/>
      <dgm:spPr/>
      <dgm:t>
        <a:bodyPr/>
        <a:lstStyle/>
        <a:p>
          <a:endParaRPr lang="en-US"/>
        </a:p>
      </dgm:t>
    </dgm:pt>
    <dgm:pt modelId="{CE83BE6A-AD91-1448-914D-76E1CD1D5897}" type="sibTrans" cxnId="{5AE2D71A-18E8-7241-9E4D-94288AA7CE7C}">
      <dgm:prSet/>
      <dgm:spPr/>
      <dgm:t>
        <a:bodyPr/>
        <a:lstStyle/>
        <a:p>
          <a:endParaRPr lang="en-US"/>
        </a:p>
      </dgm:t>
    </dgm:pt>
    <dgm:pt modelId="{0F24684B-7BD5-1543-955C-E741BCC46CF5}" type="pres">
      <dgm:prSet presAssocID="{E7487C12-BB5C-A54D-A5D2-04DC96EBAE8C}" presName="Name0" presStyleCnt="0">
        <dgm:presLayoutVars>
          <dgm:dir/>
          <dgm:animLvl val="lvl"/>
          <dgm:resizeHandles val="exact"/>
        </dgm:presLayoutVars>
      </dgm:prSet>
      <dgm:spPr/>
      <dgm:t>
        <a:bodyPr/>
        <a:lstStyle/>
        <a:p>
          <a:endParaRPr lang="en-US"/>
        </a:p>
      </dgm:t>
    </dgm:pt>
    <dgm:pt modelId="{CDD7E7C8-DF54-E346-9CB7-3486A92A8CD5}" type="pres">
      <dgm:prSet presAssocID="{FD7FEA58-22A2-E14F-8D9F-F0C8133F91E7}" presName="linNode" presStyleCnt="0"/>
      <dgm:spPr/>
    </dgm:pt>
    <dgm:pt modelId="{4FA3390F-EB91-FD41-B539-456F272C0D76}" type="pres">
      <dgm:prSet presAssocID="{FD7FEA58-22A2-E14F-8D9F-F0C8133F91E7}" presName="parentText" presStyleLbl="node1" presStyleIdx="0" presStyleCnt="4" custLinFactNeighborX="-372">
        <dgm:presLayoutVars>
          <dgm:chMax val="1"/>
          <dgm:bulletEnabled val="1"/>
        </dgm:presLayoutVars>
      </dgm:prSet>
      <dgm:spPr/>
      <dgm:t>
        <a:bodyPr/>
        <a:lstStyle/>
        <a:p>
          <a:endParaRPr lang="en-US"/>
        </a:p>
      </dgm:t>
    </dgm:pt>
    <dgm:pt modelId="{9C80F24F-27BE-0142-A4D8-404A359B0A30}" type="pres">
      <dgm:prSet presAssocID="{FD7FEA58-22A2-E14F-8D9F-F0C8133F91E7}" presName="descendantText" presStyleLbl="alignAccFollowNode1" presStyleIdx="0" presStyleCnt="4">
        <dgm:presLayoutVars>
          <dgm:bulletEnabled val="1"/>
        </dgm:presLayoutVars>
      </dgm:prSet>
      <dgm:spPr/>
      <dgm:t>
        <a:bodyPr/>
        <a:lstStyle/>
        <a:p>
          <a:endParaRPr lang="en-US"/>
        </a:p>
      </dgm:t>
    </dgm:pt>
    <dgm:pt modelId="{5DD2A794-1F85-6D45-9691-25F8A56E7DBD}" type="pres">
      <dgm:prSet presAssocID="{5FD8D046-E6A2-F04D-AAF5-64F3F1507F22}" presName="sp" presStyleCnt="0"/>
      <dgm:spPr/>
    </dgm:pt>
    <dgm:pt modelId="{831387B7-AC14-5342-ACCD-E0B55AF56386}" type="pres">
      <dgm:prSet presAssocID="{47AA1640-FCF5-1A47-81FD-31B740DF089D}" presName="linNode" presStyleCnt="0"/>
      <dgm:spPr/>
    </dgm:pt>
    <dgm:pt modelId="{96873F39-803C-FD49-9D57-1703385B3A6D}" type="pres">
      <dgm:prSet presAssocID="{47AA1640-FCF5-1A47-81FD-31B740DF089D}" presName="parentText" presStyleLbl="node1" presStyleIdx="1" presStyleCnt="4">
        <dgm:presLayoutVars>
          <dgm:chMax val="1"/>
          <dgm:bulletEnabled val="1"/>
        </dgm:presLayoutVars>
      </dgm:prSet>
      <dgm:spPr/>
      <dgm:t>
        <a:bodyPr/>
        <a:lstStyle/>
        <a:p>
          <a:endParaRPr lang="en-US"/>
        </a:p>
      </dgm:t>
    </dgm:pt>
    <dgm:pt modelId="{1AC870C3-6A51-5340-9987-78D343214671}" type="pres">
      <dgm:prSet presAssocID="{47AA1640-FCF5-1A47-81FD-31B740DF089D}" presName="descendantText" presStyleLbl="alignAccFollowNode1" presStyleIdx="1" presStyleCnt="4">
        <dgm:presLayoutVars>
          <dgm:bulletEnabled val="1"/>
        </dgm:presLayoutVars>
      </dgm:prSet>
      <dgm:spPr/>
      <dgm:t>
        <a:bodyPr/>
        <a:lstStyle/>
        <a:p>
          <a:endParaRPr lang="en-US"/>
        </a:p>
      </dgm:t>
    </dgm:pt>
    <dgm:pt modelId="{91D59912-F105-494A-BCB5-2F91A4546606}" type="pres">
      <dgm:prSet presAssocID="{D8241220-5419-164B-B370-8C901BFB0F36}" presName="sp" presStyleCnt="0"/>
      <dgm:spPr/>
    </dgm:pt>
    <dgm:pt modelId="{990C8D8E-14A5-904D-8B1A-13B6515A37B4}" type="pres">
      <dgm:prSet presAssocID="{0421E6A6-98A6-F247-877F-45F59553B707}" presName="linNode" presStyleCnt="0"/>
      <dgm:spPr/>
    </dgm:pt>
    <dgm:pt modelId="{D44890E3-FF48-DB40-B2CF-F63BA4D8A1B3}" type="pres">
      <dgm:prSet presAssocID="{0421E6A6-98A6-F247-877F-45F59553B707}" presName="parentText" presStyleLbl="node1" presStyleIdx="2" presStyleCnt="4">
        <dgm:presLayoutVars>
          <dgm:chMax val="1"/>
          <dgm:bulletEnabled val="1"/>
        </dgm:presLayoutVars>
      </dgm:prSet>
      <dgm:spPr/>
      <dgm:t>
        <a:bodyPr/>
        <a:lstStyle/>
        <a:p>
          <a:endParaRPr lang="en-US"/>
        </a:p>
      </dgm:t>
    </dgm:pt>
    <dgm:pt modelId="{150E4C6A-5586-4342-9138-F726DC2EB30C}" type="pres">
      <dgm:prSet presAssocID="{0421E6A6-98A6-F247-877F-45F59553B707}" presName="descendantText" presStyleLbl="alignAccFollowNode1" presStyleIdx="2" presStyleCnt="4">
        <dgm:presLayoutVars>
          <dgm:bulletEnabled val="1"/>
        </dgm:presLayoutVars>
      </dgm:prSet>
      <dgm:spPr/>
      <dgm:t>
        <a:bodyPr/>
        <a:lstStyle/>
        <a:p>
          <a:endParaRPr lang="en-US"/>
        </a:p>
      </dgm:t>
    </dgm:pt>
    <dgm:pt modelId="{2DAF7A8A-3C40-8941-A4B6-0DDCA4D1FC9C}" type="pres">
      <dgm:prSet presAssocID="{D5523BEA-DF84-EB4C-80D8-E760933A9A9C}" presName="sp" presStyleCnt="0"/>
      <dgm:spPr/>
    </dgm:pt>
    <dgm:pt modelId="{B8AE9481-AEE0-1E40-B693-18CB8C02BBB7}" type="pres">
      <dgm:prSet presAssocID="{B54576FA-FDFC-FA47-828E-435B6A65729D}" presName="linNode" presStyleCnt="0"/>
      <dgm:spPr/>
    </dgm:pt>
    <dgm:pt modelId="{606D4118-8891-5048-A51F-9F5A745AB320}" type="pres">
      <dgm:prSet presAssocID="{B54576FA-FDFC-FA47-828E-435B6A65729D}" presName="parentText" presStyleLbl="node1" presStyleIdx="3" presStyleCnt="4">
        <dgm:presLayoutVars>
          <dgm:chMax val="1"/>
          <dgm:bulletEnabled val="1"/>
        </dgm:presLayoutVars>
      </dgm:prSet>
      <dgm:spPr/>
      <dgm:t>
        <a:bodyPr/>
        <a:lstStyle/>
        <a:p>
          <a:endParaRPr lang="en-US"/>
        </a:p>
      </dgm:t>
    </dgm:pt>
    <dgm:pt modelId="{D911A8BE-4574-D14F-93E6-1C2FF91D6D7C}" type="pres">
      <dgm:prSet presAssocID="{B54576FA-FDFC-FA47-828E-435B6A65729D}" presName="descendantText" presStyleLbl="alignAccFollowNode1" presStyleIdx="3" presStyleCnt="4">
        <dgm:presLayoutVars>
          <dgm:bulletEnabled val="1"/>
        </dgm:presLayoutVars>
      </dgm:prSet>
      <dgm:spPr/>
      <dgm:t>
        <a:bodyPr/>
        <a:lstStyle/>
        <a:p>
          <a:endParaRPr lang="en-US"/>
        </a:p>
      </dgm:t>
    </dgm:pt>
  </dgm:ptLst>
  <dgm:cxnLst>
    <dgm:cxn modelId="{AB6B5A61-8ADF-6448-8988-05AC7F82286F}" srcId="{B54576FA-FDFC-FA47-828E-435B6A65729D}" destId="{11C6236A-CF71-5241-9D10-2BC27DACD401}" srcOrd="0" destOrd="0" parTransId="{C9D15AD8-5784-3E42-8847-2716F0E843DC}" sibTransId="{0EB5353A-2C36-A84B-8949-66372A87AD2A}"/>
    <dgm:cxn modelId="{F14A2708-EF29-8645-A212-BF292134BC0C}" srcId="{0421E6A6-98A6-F247-877F-45F59553B707}" destId="{5C183B53-0632-F045-BB82-77733D2A9924}" srcOrd="0" destOrd="0" parTransId="{3664E374-B343-1F4C-A976-3F7538C476F4}" sibTransId="{384EA860-5DED-4147-9A15-D94EAAE1CE32}"/>
    <dgm:cxn modelId="{E74DB655-6E24-274E-9ED1-DA427A982A71}" type="presOf" srcId="{B1E48153-18B7-A744-8EDE-EBCE2D8B8965}" destId="{D911A8BE-4574-D14F-93E6-1C2FF91D6D7C}" srcOrd="0" destOrd="2" presId="urn:microsoft.com/office/officeart/2005/8/layout/vList5"/>
    <dgm:cxn modelId="{D3AE1EC0-8010-F24D-8478-11EFE99FC405}" srcId="{0421E6A6-98A6-F247-877F-45F59553B707}" destId="{12845535-AA40-D24A-B7B2-20917C81090F}" srcOrd="2" destOrd="0" parTransId="{1F1AE7C6-5ECF-C346-B4A5-24C8BA7256C1}" sibTransId="{4A82D367-E34C-224C-A4A1-EEE4D6A388C4}"/>
    <dgm:cxn modelId="{45112471-6E74-D248-B5B0-10BB3C0F2B12}" type="presOf" srcId="{5C183B53-0632-F045-BB82-77733D2A9924}" destId="{150E4C6A-5586-4342-9138-F726DC2EB30C}" srcOrd="0" destOrd="0" presId="urn:microsoft.com/office/officeart/2005/8/layout/vList5"/>
    <dgm:cxn modelId="{FD55DF8B-4B5A-D046-BB79-0F4A63313C82}" srcId="{E7487C12-BB5C-A54D-A5D2-04DC96EBAE8C}" destId="{B54576FA-FDFC-FA47-828E-435B6A65729D}" srcOrd="3" destOrd="0" parTransId="{8D2086E8-328B-DA48-A4B4-C54E578FE41F}" sibTransId="{0A31D840-9DFE-114C-9780-CB2E605456F2}"/>
    <dgm:cxn modelId="{E56BF69E-4570-6844-8555-69D337B88873}" srcId="{47AA1640-FCF5-1A47-81FD-31B740DF089D}" destId="{6C57B707-CA87-FD47-8942-46CF21FDACDD}" srcOrd="0" destOrd="0" parTransId="{CB6CC10E-D004-D047-A326-398721127CA1}" sibTransId="{0FC30155-E994-7449-8701-F8B130C5075A}"/>
    <dgm:cxn modelId="{1A91D4EC-5464-7141-9B7D-1772EFACE417}" srcId="{FD7FEA58-22A2-E14F-8D9F-F0C8133F91E7}" destId="{A54E684F-DC6C-234A-8CF0-4D48F304AFC9}" srcOrd="1" destOrd="0" parTransId="{33C0EC2D-D78A-854A-85C2-06E1047A0BFE}" sibTransId="{EA8B6720-7DCB-B54B-A0EC-8D9BD3574983}"/>
    <dgm:cxn modelId="{9427609A-FB40-CA49-AA28-CCF7C49E8A1E}" type="presOf" srcId="{A54E684F-DC6C-234A-8CF0-4D48F304AFC9}" destId="{9C80F24F-27BE-0142-A4D8-404A359B0A30}" srcOrd="0" destOrd="1" presId="urn:microsoft.com/office/officeart/2005/8/layout/vList5"/>
    <dgm:cxn modelId="{83528861-D365-6D44-9C14-183001D2C9BC}" srcId="{E7487C12-BB5C-A54D-A5D2-04DC96EBAE8C}" destId="{47AA1640-FCF5-1A47-81FD-31B740DF089D}" srcOrd="1" destOrd="0" parTransId="{6D4CDD5C-8046-6341-91F7-D545BF622D64}" sibTransId="{D8241220-5419-164B-B370-8C901BFB0F36}"/>
    <dgm:cxn modelId="{51D29FDE-090C-9A42-A7B8-9B8FA1B3B8EA}" srcId="{FD7FEA58-22A2-E14F-8D9F-F0C8133F91E7}" destId="{CF33ED16-46FD-3243-823C-8823406CD1F7}" srcOrd="2" destOrd="0" parTransId="{92794851-BE97-AC47-9E11-023DAADDC39F}" sibTransId="{0AE25E93-4D24-5049-AA1E-97A15465FFF8}"/>
    <dgm:cxn modelId="{104EADCE-3088-C94D-9B9C-7E0626968095}" srcId="{B54576FA-FDFC-FA47-828E-435B6A65729D}" destId="{53834468-DCC6-404F-9074-67E94A8026A6}" srcOrd="1" destOrd="0" parTransId="{6716E567-608C-8B44-AEC8-62900FEE0971}" sibTransId="{F17EBC04-30ED-7A4D-8517-A2D5CFDC9EC2}"/>
    <dgm:cxn modelId="{D1133563-B11B-204E-8466-E5DD907375BA}" type="presOf" srcId="{CF33ED16-46FD-3243-823C-8823406CD1F7}" destId="{9C80F24F-27BE-0142-A4D8-404A359B0A30}" srcOrd="0" destOrd="2" presId="urn:microsoft.com/office/officeart/2005/8/layout/vList5"/>
    <dgm:cxn modelId="{BB0187B1-8E50-AA46-9D02-1021B8971608}" type="presOf" srcId="{47AA1640-FCF5-1A47-81FD-31B740DF089D}" destId="{96873F39-803C-FD49-9D57-1703385B3A6D}" srcOrd="0" destOrd="0" presId="urn:microsoft.com/office/officeart/2005/8/layout/vList5"/>
    <dgm:cxn modelId="{8BE33207-C8DE-614B-BFEC-D07418BDB07D}" type="presOf" srcId="{FD7FEA58-22A2-E14F-8D9F-F0C8133F91E7}" destId="{4FA3390F-EB91-FD41-B539-456F272C0D76}" srcOrd="0" destOrd="0" presId="urn:microsoft.com/office/officeart/2005/8/layout/vList5"/>
    <dgm:cxn modelId="{C763F935-BB5E-5D4F-9DA8-380619D7A125}" type="presOf" srcId="{E7487C12-BB5C-A54D-A5D2-04DC96EBAE8C}" destId="{0F24684B-7BD5-1543-955C-E741BCC46CF5}" srcOrd="0" destOrd="0" presId="urn:microsoft.com/office/officeart/2005/8/layout/vList5"/>
    <dgm:cxn modelId="{397A57F8-6086-C242-B903-D686875E1EE0}" type="presOf" srcId="{11C6236A-CF71-5241-9D10-2BC27DACD401}" destId="{D911A8BE-4574-D14F-93E6-1C2FF91D6D7C}" srcOrd="0" destOrd="0" presId="urn:microsoft.com/office/officeart/2005/8/layout/vList5"/>
    <dgm:cxn modelId="{F2FC7F5B-3F4F-D345-94EB-0D83616DCEC4}" type="presOf" srcId="{1B180870-0C76-D74F-9E79-7092F113E46C}" destId="{9C80F24F-27BE-0142-A4D8-404A359B0A30}" srcOrd="0" destOrd="0" presId="urn:microsoft.com/office/officeart/2005/8/layout/vList5"/>
    <dgm:cxn modelId="{F0CEB54D-C118-314D-8B7C-B6919E66ACE6}" type="presOf" srcId="{0421E6A6-98A6-F247-877F-45F59553B707}" destId="{D44890E3-FF48-DB40-B2CF-F63BA4D8A1B3}" srcOrd="0" destOrd="0" presId="urn:microsoft.com/office/officeart/2005/8/layout/vList5"/>
    <dgm:cxn modelId="{88AC5155-9620-8C4F-A43A-CFC3817A95A0}" type="presOf" srcId="{8B81C644-51CA-A143-9B64-236B1CEAF9E2}" destId="{150E4C6A-5586-4342-9138-F726DC2EB30C}" srcOrd="0" destOrd="1" presId="urn:microsoft.com/office/officeart/2005/8/layout/vList5"/>
    <dgm:cxn modelId="{29A95A09-9259-4243-8779-7F322E60C01E}" srcId="{E7487C12-BB5C-A54D-A5D2-04DC96EBAE8C}" destId="{FD7FEA58-22A2-E14F-8D9F-F0C8133F91E7}" srcOrd="0" destOrd="0" parTransId="{EB4C91D4-C780-8348-8216-D7EEDA24CF44}" sibTransId="{5FD8D046-E6A2-F04D-AAF5-64F3F1507F22}"/>
    <dgm:cxn modelId="{EEAFB8E0-1278-8D4E-A69D-F5D8314A85D9}" srcId="{FD7FEA58-22A2-E14F-8D9F-F0C8133F91E7}" destId="{1B180870-0C76-D74F-9E79-7092F113E46C}" srcOrd="0" destOrd="0" parTransId="{98C4E4FB-9A9F-9B47-9FD9-FC536EE57AC8}" sibTransId="{1B74D283-5584-3C45-B6F4-40EC52A18A96}"/>
    <dgm:cxn modelId="{D2726CDE-2999-B747-A879-C66BCE6A0969}" type="presOf" srcId="{12845535-AA40-D24A-B7B2-20917C81090F}" destId="{150E4C6A-5586-4342-9138-F726DC2EB30C}" srcOrd="0" destOrd="2" presId="urn:microsoft.com/office/officeart/2005/8/layout/vList5"/>
    <dgm:cxn modelId="{9659589B-A395-E744-A80B-7D7CE77F37EE}" srcId="{0421E6A6-98A6-F247-877F-45F59553B707}" destId="{8B81C644-51CA-A143-9B64-236B1CEAF9E2}" srcOrd="1" destOrd="0" parTransId="{D565FFC0-CABF-BE41-8DFD-A918D0FAA949}" sibTransId="{95E613D0-9C74-2447-85DB-6F885EF30F2A}"/>
    <dgm:cxn modelId="{55CE2D9B-5C8B-AF47-A11D-BF380F76F1A6}" type="presOf" srcId="{6C57B707-CA87-FD47-8942-46CF21FDACDD}" destId="{1AC870C3-6A51-5340-9987-78D343214671}" srcOrd="0" destOrd="0" presId="urn:microsoft.com/office/officeart/2005/8/layout/vList5"/>
    <dgm:cxn modelId="{FEE10FA1-9B79-5143-B38E-EC28490DE259}" srcId="{E7487C12-BB5C-A54D-A5D2-04DC96EBAE8C}" destId="{0421E6A6-98A6-F247-877F-45F59553B707}" srcOrd="2" destOrd="0" parTransId="{2C917A8A-F2D5-C741-899A-A71F2835FEDB}" sibTransId="{D5523BEA-DF84-EB4C-80D8-E760933A9A9C}"/>
    <dgm:cxn modelId="{5AE2D71A-18E8-7241-9E4D-94288AA7CE7C}" srcId="{B54576FA-FDFC-FA47-828E-435B6A65729D}" destId="{B1E48153-18B7-A744-8EDE-EBCE2D8B8965}" srcOrd="2" destOrd="0" parTransId="{28782DB0-5347-A147-ABE2-40BEF7AACEB5}" sibTransId="{CE83BE6A-AD91-1448-914D-76E1CD1D5897}"/>
    <dgm:cxn modelId="{BCBAEAF2-0FFD-5543-8604-7C8A8C1F2E0D}" type="presOf" srcId="{53834468-DCC6-404F-9074-67E94A8026A6}" destId="{D911A8BE-4574-D14F-93E6-1C2FF91D6D7C}" srcOrd="0" destOrd="1" presId="urn:microsoft.com/office/officeart/2005/8/layout/vList5"/>
    <dgm:cxn modelId="{58274275-5F38-184F-B7B8-D653649D79E3}" type="presOf" srcId="{B54576FA-FDFC-FA47-828E-435B6A65729D}" destId="{606D4118-8891-5048-A51F-9F5A745AB320}" srcOrd="0" destOrd="0" presId="urn:microsoft.com/office/officeart/2005/8/layout/vList5"/>
    <dgm:cxn modelId="{13D08FC8-9110-0D49-BDCA-17C488F70D11}" type="presParOf" srcId="{0F24684B-7BD5-1543-955C-E741BCC46CF5}" destId="{CDD7E7C8-DF54-E346-9CB7-3486A92A8CD5}" srcOrd="0" destOrd="0" presId="urn:microsoft.com/office/officeart/2005/8/layout/vList5"/>
    <dgm:cxn modelId="{6045F68F-29D0-C345-B7C2-9D6B3E8EF8CC}" type="presParOf" srcId="{CDD7E7C8-DF54-E346-9CB7-3486A92A8CD5}" destId="{4FA3390F-EB91-FD41-B539-456F272C0D76}" srcOrd="0" destOrd="0" presId="urn:microsoft.com/office/officeart/2005/8/layout/vList5"/>
    <dgm:cxn modelId="{787D7BB3-7512-054F-B80D-B95CA5EA7E98}" type="presParOf" srcId="{CDD7E7C8-DF54-E346-9CB7-3486A92A8CD5}" destId="{9C80F24F-27BE-0142-A4D8-404A359B0A30}" srcOrd="1" destOrd="0" presId="urn:microsoft.com/office/officeart/2005/8/layout/vList5"/>
    <dgm:cxn modelId="{BA42028D-C4EC-3E41-B316-DFC7661973DB}" type="presParOf" srcId="{0F24684B-7BD5-1543-955C-E741BCC46CF5}" destId="{5DD2A794-1F85-6D45-9691-25F8A56E7DBD}" srcOrd="1" destOrd="0" presId="urn:microsoft.com/office/officeart/2005/8/layout/vList5"/>
    <dgm:cxn modelId="{B954553C-17CD-154F-AFC7-256C4393C4D8}" type="presParOf" srcId="{0F24684B-7BD5-1543-955C-E741BCC46CF5}" destId="{831387B7-AC14-5342-ACCD-E0B55AF56386}" srcOrd="2" destOrd="0" presId="urn:microsoft.com/office/officeart/2005/8/layout/vList5"/>
    <dgm:cxn modelId="{3D5D70A4-F1EE-9249-AD69-E04DE2D7D28D}" type="presParOf" srcId="{831387B7-AC14-5342-ACCD-E0B55AF56386}" destId="{96873F39-803C-FD49-9D57-1703385B3A6D}" srcOrd="0" destOrd="0" presId="urn:microsoft.com/office/officeart/2005/8/layout/vList5"/>
    <dgm:cxn modelId="{60F0CF59-0277-1847-87DE-76E8ABF5330E}" type="presParOf" srcId="{831387B7-AC14-5342-ACCD-E0B55AF56386}" destId="{1AC870C3-6A51-5340-9987-78D343214671}" srcOrd="1" destOrd="0" presId="urn:microsoft.com/office/officeart/2005/8/layout/vList5"/>
    <dgm:cxn modelId="{6DE0687A-40A5-2F4D-AEB7-43077E0CE0B4}" type="presParOf" srcId="{0F24684B-7BD5-1543-955C-E741BCC46CF5}" destId="{91D59912-F105-494A-BCB5-2F91A4546606}" srcOrd="3" destOrd="0" presId="urn:microsoft.com/office/officeart/2005/8/layout/vList5"/>
    <dgm:cxn modelId="{528082C7-31F6-B445-AB8D-FDDAA3F5039D}" type="presParOf" srcId="{0F24684B-7BD5-1543-955C-E741BCC46CF5}" destId="{990C8D8E-14A5-904D-8B1A-13B6515A37B4}" srcOrd="4" destOrd="0" presId="urn:microsoft.com/office/officeart/2005/8/layout/vList5"/>
    <dgm:cxn modelId="{DD549027-1EA0-8645-9453-C134EB605CD2}" type="presParOf" srcId="{990C8D8E-14A5-904D-8B1A-13B6515A37B4}" destId="{D44890E3-FF48-DB40-B2CF-F63BA4D8A1B3}" srcOrd="0" destOrd="0" presId="urn:microsoft.com/office/officeart/2005/8/layout/vList5"/>
    <dgm:cxn modelId="{53DFE01D-1695-DB45-8D37-9E6404A37DE7}" type="presParOf" srcId="{990C8D8E-14A5-904D-8B1A-13B6515A37B4}" destId="{150E4C6A-5586-4342-9138-F726DC2EB30C}" srcOrd="1" destOrd="0" presId="urn:microsoft.com/office/officeart/2005/8/layout/vList5"/>
    <dgm:cxn modelId="{5E2210A8-F407-D641-8A70-682128379F06}" type="presParOf" srcId="{0F24684B-7BD5-1543-955C-E741BCC46CF5}" destId="{2DAF7A8A-3C40-8941-A4B6-0DDCA4D1FC9C}" srcOrd="5" destOrd="0" presId="urn:microsoft.com/office/officeart/2005/8/layout/vList5"/>
    <dgm:cxn modelId="{E1F0BC07-A81A-CF46-B13A-213582E1FDF0}" type="presParOf" srcId="{0F24684B-7BD5-1543-955C-E741BCC46CF5}" destId="{B8AE9481-AEE0-1E40-B693-18CB8C02BBB7}" srcOrd="6" destOrd="0" presId="urn:microsoft.com/office/officeart/2005/8/layout/vList5"/>
    <dgm:cxn modelId="{6DFE3108-219F-374A-9EB2-5BBE9A5766CC}" type="presParOf" srcId="{B8AE9481-AEE0-1E40-B693-18CB8C02BBB7}" destId="{606D4118-8891-5048-A51F-9F5A745AB320}" srcOrd="0" destOrd="0" presId="urn:microsoft.com/office/officeart/2005/8/layout/vList5"/>
    <dgm:cxn modelId="{E8AF7C82-B8ED-E948-8A62-92096329276B}" type="presParOf" srcId="{B8AE9481-AEE0-1E40-B693-18CB8C02BBB7}" destId="{D911A8BE-4574-D14F-93E6-1C2FF91D6D7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133167-59C8-4814-A524-7E4CE5097DE2}">
      <dsp:nvSpPr>
        <dsp:cNvPr id="0" name=""/>
        <dsp:cNvSpPr/>
      </dsp:nvSpPr>
      <dsp:spPr>
        <a:xfrm>
          <a:off x="4261" y="329570"/>
          <a:ext cx="6831930" cy="1273968"/>
        </a:xfrm>
        <a:prstGeom prst="roundRect">
          <a:avLst>
            <a:gd name="adj" fmla="val 10000"/>
          </a:avLst>
        </a:prstGeom>
        <a:solidFill>
          <a:schemeClr val="tx2">
            <a:lumMod val="40000"/>
            <a:lumOff val="6000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Zone Director</a:t>
          </a:r>
          <a:endParaRPr lang="en-US" sz="5500" kern="1200" dirty="0"/>
        </a:p>
      </dsp:txBody>
      <dsp:txXfrm>
        <a:off x="4261" y="329570"/>
        <a:ext cx="6831930" cy="1273968"/>
      </dsp:txXfrm>
    </dsp:sp>
    <dsp:sp modelId="{6453D2D6-5EAE-41FF-B313-E495E0548E07}">
      <dsp:nvSpPr>
        <dsp:cNvPr id="0" name=""/>
        <dsp:cNvSpPr/>
      </dsp:nvSpPr>
      <dsp:spPr>
        <a:xfrm>
          <a:off x="10178" y="1395015"/>
          <a:ext cx="4533929" cy="1273968"/>
        </a:xfrm>
        <a:prstGeom prst="roundRect">
          <a:avLst>
            <a:gd name="adj" fmla="val 10000"/>
          </a:avLst>
        </a:prstGeom>
        <a:solidFill>
          <a:schemeClr val="tx2">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Curriculum Specialist</a:t>
          </a:r>
          <a:endParaRPr lang="en-US" sz="3300" kern="1200" dirty="0">
            <a:solidFill>
              <a:schemeClr val="tx1"/>
            </a:solidFill>
          </a:endParaRPr>
        </a:p>
      </dsp:txBody>
      <dsp:txXfrm>
        <a:off x="10178" y="1395015"/>
        <a:ext cx="4533929" cy="1273968"/>
      </dsp:txXfrm>
    </dsp:sp>
    <dsp:sp modelId="{364E17AB-2343-40D8-A2D9-823EA2AEDD79}">
      <dsp:nvSpPr>
        <dsp:cNvPr id="0" name=""/>
        <dsp:cNvSpPr/>
      </dsp:nvSpPr>
      <dsp:spPr>
        <a:xfrm>
          <a:off x="10178" y="2789040"/>
          <a:ext cx="2611363" cy="1273968"/>
        </a:xfrm>
        <a:prstGeom prst="roundRect">
          <a:avLst>
            <a:gd name="adj" fmla="val 10000"/>
          </a:avLst>
        </a:prstGeom>
        <a:solidFill>
          <a:schemeClr val="tx2">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Coordinators</a:t>
          </a:r>
          <a:endParaRPr lang="en-US" sz="3300" kern="1200" dirty="0">
            <a:solidFill>
              <a:schemeClr val="tx1"/>
            </a:solidFill>
          </a:endParaRPr>
        </a:p>
      </dsp:txBody>
      <dsp:txXfrm>
        <a:off x="10178" y="2789040"/>
        <a:ext cx="2611363" cy="1273968"/>
      </dsp:txXfrm>
    </dsp:sp>
    <dsp:sp modelId="{53DAACC8-2718-443A-879E-C403CCAB234B}">
      <dsp:nvSpPr>
        <dsp:cNvPr id="0" name=""/>
        <dsp:cNvSpPr/>
      </dsp:nvSpPr>
      <dsp:spPr>
        <a:xfrm>
          <a:off x="2656612" y="2790031"/>
          <a:ext cx="1876863" cy="1273968"/>
        </a:xfrm>
        <a:prstGeom prst="roundRect">
          <a:avLst>
            <a:gd name="adj" fmla="val 10000"/>
          </a:avLst>
        </a:prstGeom>
        <a:solidFill>
          <a:schemeClr val="tx2">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Teachers</a:t>
          </a:r>
          <a:endParaRPr lang="en-US" sz="3300" kern="1200" dirty="0">
            <a:solidFill>
              <a:schemeClr val="tx1"/>
            </a:solidFill>
          </a:endParaRPr>
        </a:p>
      </dsp:txBody>
      <dsp:txXfrm>
        <a:off x="2656612" y="2790031"/>
        <a:ext cx="1876863" cy="1273968"/>
      </dsp:txXfrm>
    </dsp:sp>
    <dsp:sp modelId="{EDA1DF8E-C98E-43F7-8A98-FA7F57D03E10}">
      <dsp:nvSpPr>
        <dsp:cNvPr id="0" name=""/>
        <dsp:cNvSpPr/>
      </dsp:nvSpPr>
      <dsp:spPr>
        <a:xfrm>
          <a:off x="4635513" y="1395015"/>
          <a:ext cx="2193258" cy="1273968"/>
        </a:xfrm>
        <a:prstGeom prst="roundRect">
          <a:avLst>
            <a:gd name="adj" fmla="val 10000"/>
          </a:avLst>
        </a:prstGeom>
        <a:solidFill>
          <a:schemeClr val="tx2">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Office Manager</a:t>
          </a:r>
          <a:endParaRPr lang="en-US" sz="3300" kern="1200" dirty="0">
            <a:solidFill>
              <a:schemeClr val="tx1"/>
            </a:solidFill>
          </a:endParaRPr>
        </a:p>
      </dsp:txBody>
      <dsp:txXfrm>
        <a:off x="4635513" y="1395015"/>
        <a:ext cx="2193258" cy="1273968"/>
      </dsp:txXfrm>
    </dsp:sp>
    <dsp:sp modelId="{205390C5-867F-451E-8174-52ECC777D2B8}">
      <dsp:nvSpPr>
        <dsp:cNvPr id="0" name=""/>
        <dsp:cNvSpPr/>
      </dsp:nvSpPr>
      <dsp:spPr>
        <a:xfrm>
          <a:off x="4635513" y="2789040"/>
          <a:ext cx="2193258" cy="1273968"/>
        </a:xfrm>
        <a:prstGeom prst="roundRect">
          <a:avLst>
            <a:gd name="adj" fmla="val 10000"/>
          </a:avLst>
        </a:prstGeom>
        <a:solidFill>
          <a:schemeClr val="tx2">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Teacher Assistants</a:t>
          </a:r>
          <a:endParaRPr lang="en-US" sz="3300" kern="1200" dirty="0">
            <a:solidFill>
              <a:schemeClr val="tx1"/>
            </a:solidFill>
          </a:endParaRPr>
        </a:p>
      </dsp:txBody>
      <dsp:txXfrm>
        <a:off x="4635513" y="2789040"/>
        <a:ext cx="2193258" cy="12739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80F24F-27BE-0142-A4D8-404A359B0A30}">
      <dsp:nvSpPr>
        <dsp:cNvPr id="0" name=""/>
        <dsp:cNvSpPr/>
      </dsp:nvSpPr>
      <dsp:spPr>
        <a:xfrm rot="5400000">
          <a:off x="3694068" y="-1458895"/>
          <a:ext cx="712430" cy="3812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1 – No Apparent Effort,  2 – Minimal Interest</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3 – Developing Interest,  4 – Satisfactory Effort</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5 – Good Effort,  6 – Awesome Effort</a:t>
          </a:r>
          <a:endParaRPr lang="en-US" sz="1200" kern="1200" dirty="0">
            <a:latin typeface="Times New Roman" pitchFamily="18" charset="0"/>
            <a:cs typeface="Times New Roman" pitchFamily="18" charset="0"/>
          </a:endParaRPr>
        </a:p>
      </dsp:txBody>
      <dsp:txXfrm rot="5400000">
        <a:off x="3694068" y="-1458895"/>
        <a:ext cx="712430" cy="3812032"/>
      </dsp:txXfrm>
    </dsp:sp>
    <dsp:sp modelId="{4FA3390F-EB91-FD41-B539-456F272C0D76}">
      <dsp:nvSpPr>
        <dsp:cNvPr id="0" name=""/>
        <dsp:cNvSpPr/>
      </dsp:nvSpPr>
      <dsp:spPr>
        <a:xfrm>
          <a:off x="0" y="1851"/>
          <a:ext cx="2144268" cy="890538"/>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Effort</a:t>
          </a:r>
          <a:endParaRPr lang="en-US" sz="2300" kern="1200" dirty="0"/>
        </a:p>
      </dsp:txBody>
      <dsp:txXfrm>
        <a:off x="0" y="1851"/>
        <a:ext cx="2144268" cy="890538"/>
      </dsp:txXfrm>
    </dsp:sp>
    <dsp:sp modelId="{1AC870C3-6A51-5340-9987-78D343214671}">
      <dsp:nvSpPr>
        <dsp:cNvPr id="0" name=""/>
        <dsp:cNvSpPr/>
      </dsp:nvSpPr>
      <dsp:spPr>
        <a:xfrm rot="5400000">
          <a:off x="3694068" y="-523830"/>
          <a:ext cx="712430" cy="3812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 </a:t>
          </a:r>
          <a:r>
            <a:rPr lang="en-US" sz="1100" kern="1200" dirty="0" smtClean="0">
              <a:latin typeface="Times New Roman" pitchFamily="18" charset="0"/>
              <a:cs typeface="Times New Roman" pitchFamily="18" charset="0"/>
            </a:rPr>
            <a:t>1 – Doesn’t Understand Basic Concept, 2 – Starting to comprehend basic concept,  3 – Beginning to understand basic concept,  4 – Developing a Solid Understanding of Detailed Concept,  5 – Met Goal (Proficient),  6 – Exceeded Goal</a:t>
          </a:r>
          <a:endParaRPr lang="en-US" sz="1100" kern="1200" dirty="0">
            <a:latin typeface="Times New Roman" pitchFamily="18" charset="0"/>
            <a:cs typeface="Times New Roman" pitchFamily="18" charset="0"/>
          </a:endParaRPr>
        </a:p>
      </dsp:txBody>
      <dsp:txXfrm rot="5400000">
        <a:off x="3694068" y="-523830"/>
        <a:ext cx="712430" cy="3812032"/>
      </dsp:txXfrm>
    </dsp:sp>
    <dsp:sp modelId="{96873F39-803C-FD49-9D57-1703385B3A6D}">
      <dsp:nvSpPr>
        <dsp:cNvPr id="0" name=""/>
        <dsp:cNvSpPr/>
      </dsp:nvSpPr>
      <dsp:spPr>
        <a:xfrm>
          <a:off x="0" y="936916"/>
          <a:ext cx="2144268" cy="890538"/>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Understanding</a:t>
          </a:r>
          <a:endParaRPr lang="en-US" sz="2300" kern="1200" dirty="0"/>
        </a:p>
      </dsp:txBody>
      <dsp:txXfrm>
        <a:off x="0" y="936916"/>
        <a:ext cx="2144268" cy="890538"/>
      </dsp:txXfrm>
    </dsp:sp>
    <dsp:sp modelId="{150E4C6A-5586-4342-9138-F726DC2EB30C}">
      <dsp:nvSpPr>
        <dsp:cNvPr id="0" name=""/>
        <dsp:cNvSpPr/>
      </dsp:nvSpPr>
      <dsp:spPr>
        <a:xfrm rot="5400000">
          <a:off x="3694068" y="411234"/>
          <a:ext cx="712430" cy="3812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 </a:t>
          </a:r>
          <a:r>
            <a:rPr lang="en-US" sz="1400" kern="1200" dirty="0" smtClean="0">
              <a:latin typeface="Times New Roman" pitchFamily="18" charset="0"/>
              <a:cs typeface="Times New Roman" pitchFamily="18" charset="0"/>
            </a:rPr>
            <a:t>Work Sample</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itchFamily="18" charset="0"/>
              <a:cs typeface="Times New Roman" pitchFamily="18" charset="0"/>
            </a:rPr>
            <a:t> Observation</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itchFamily="18" charset="0"/>
              <a:cs typeface="Times New Roman" pitchFamily="18" charset="0"/>
            </a:rPr>
            <a:t>Mini Assessment</a:t>
          </a:r>
          <a:endParaRPr lang="en-US" sz="1400" kern="1200" dirty="0">
            <a:latin typeface="Times New Roman" pitchFamily="18" charset="0"/>
            <a:cs typeface="Times New Roman" pitchFamily="18" charset="0"/>
          </a:endParaRPr>
        </a:p>
      </dsp:txBody>
      <dsp:txXfrm rot="5400000">
        <a:off x="3694068" y="411234"/>
        <a:ext cx="712430" cy="3812032"/>
      </dsp:txXfrm>
    </dsp:sp>
    <dsp:sp modelId="{D44890E3-FF48-DB40-B2CF-F63BA4D8A1B3}">
      <dsp:nvSpPr>
        <dsp:cNvPr id="0" name=""/>
        <dsp:cNvSpPr/>
      </dsp:nvSpPr>
      <dsp:spPr>
        <a:xfrm>
          <a:off x="0" y="1871981"/>
          <a:ext cx="2144268" cy="890538"/>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Evidence</a:t>
          </a:r>
          <a:endParaRPr lang="en-US" sz="2300" kern="1200" dirty="0"/>
        </a:p>
      </dsp:txBody>
      <dsp:txXfrm>
        <a:off x="0" y="1871981"/>
        <a:ext cx="2144268" cy="890538"/>
      </dsp:txXfrm>
    </dsp:sp>
    <dsp:sp modelId="{D911A8BE-4574-D14F-93E6-1C2FF91D6D7C}">
      <dsp:nvSpPr>
        <dsp:cNvPr id="0" name=""/>
        <dsp:cNvSpPr/>
      </dsp:nvSpPr>
      <dsp:spPr>
        <a:xfrm rot="5400000">
          <a:off x="3694068" y="1346299"/>
          <a:ext cx="712430" cy="3812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Times New Roman" pitchFamily="18" charset="0"/>
              <a:cs typeface="Times New Roman" pitchFamily="18" charset="0"/>
            </a:rPr>
            <a:t>Continue to Develop</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itchFamily="18" charset="0"/>
              <a:cs typeface="Times New Roman" pitchFamily="18" charset="0"/>
            </a:rPr>
            <a:t>Review</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itchFamily="18" charset="0"/>
              <a:cs typeface="Times New Roman" pitchFamily="18" charset="0"/>
            </a:rPr>
            <a:t>New Concept</a:t>
          </a:r>
          <a:endParaRPr lang="en-US" sz="1400" kern="1200" dirty="0">
            <a:latin typeface="Times New Roman" pitchFamily="18" charset="0"/>
            <a:cs typeface="Times New Roman" pitchFamily="18" charset="0"/>
          </a:endParaRPr>
        </a:p>
      </dsp:txBody>
      <dsp:txXfrm rot="5400000">
        <a:off x="3694068" y="1346299"/>
        <a:ext cx="712430" cy="3812032"/>
      </dsp:txXfrm>
    </dsp:sp>
    <dsp:sp modelId="{606D4118-8891-5048-A51F-9F5A745AB320}">
      <dsp:nvSpPr>
        <dsp:cNvPr id="0" name=""/>
        <dsp:cNvSpPr/>
      </dsp:nvSpPr>
      <dsp:spPr>
        <a:xfrm>
          <a:off x="0" y="2807046"/>
          <a:ext cx="2144268" cy="890538"/>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Next Steps</a:t>
          </a:r>
          <a:endParaRPr lang="en-US" sz="2300" kern="1200" dirty="0"/>
        </a:p>
      </dsp:txBody>
      <dsp:txXfrm>
        <a:off x="0" y="2807046"/>
        <a:ext cx="2144268" cy="890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8" tIns="46150" rIns="92298" bIns="46150" rtlCol="0"/>
          <a:lstStyle>
            <a:lvl1pPr algn="r">
              <a:defRPr sz="1200"/>
            </a:lvl1pPr>
          </a:lstStyle>
          <a:p>
            <a:fld id="{742428A6-F951-4351-A8D6-A6AD27AF901A}" type="datetimeFigureOut">
              <a:rPr lang="en-US" smtClean="0"/>
              <a:pPr/>
              <a:t>8/20/2013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298" tIns="46150" rIns="92298"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298" tIns="46150" rIns="92298" bIns="46150" rtlCol="0" anchor="b"/>
          <a:lstStyle>
            <a:lvl1pPr algn="r">
              <a:defRPr sz="1200"/>
            </a:lvl1pPr>
          </a:lstStyle>
          <a:p>
            <a:fld id="{4E78B582-0B93-489D-BAC6-2B11C3CD7901}" type="slidenum">
              <a:rPr lang="en-US" smtClean="0"/>
              <a:pPr/>
              <a:t>‹#›</a:t>
            </a:fld>
            <a:endParaRPr lang="en-US"/>
          </a:p>
        </p:txBody>
      </p:sp>
    </p:spTree>
    <p:extLst>
      <p:ext uri="{BB962C8B-B14F-4D97-AF65-F5344CB8AC3E}">
        <p14:creationId xmlns:p14="http://schemas.microsoft.com/office/powerpoint/2010/main" xmlns="" val="12166482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50" rIns="92298" bIns="4615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98" tIns="46150" rIns="92298" bIns="46150" rtlCol="0"/>
          <a:lstStyle>
            <a:lvl1pPr algn="r">
              <a:defRPr sz="1200"/>
            </a:lvl1pPr>
          </a:lstStyle>
          <a:p>
            <a:fld id="{3A91D2A4-3C12-D145-A344-A5F1C297BA84}" type="datetimeFigureOut">
              <a:rPr lang="en-US" smtClean="0"/>
              <a:pPr/>
              <a:t>8/20/2013</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298" tIns="46150" rIns="92298" bIns="4615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8" tIns="46150" rIns="92298"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98" tIns="46150" rIns="92298"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8" tIns="46150" rIns="92298" bIns="46150" rtlCol="0" anchor="b"/>
          <a:lstStyle>
            <a:lvl1pPr algn="r">
              <a:defRPr sz="1200"/>
            </a:lvl1pPr>
          </a:lstStyle>
          <a:p>
            <a:fld id="{4CFE1F11-8539-514C-BD9D-2C0817478C70}" type="slidenum">
              <a:rPr lang="en-US" smtClean="0"/>
              <a:pPr/>
              <a:t>‹#›</a:t>
            </a:fld>
            <a:endParaRPr lang="en-US" dirty="0"/>
          </a:p>
        </p:txBody>
      </p:sp>
    </p:spTree>
    <p:extLst>
      <p:ext uri="{BB962C8B-B14F-4D97-AF65-F5344CB8AC3E}">
        <p14:creationId xmlns:p14="http://schemas.microsoft.com/office/powerpoint/2010/main" xmlns="" val="405067744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2031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071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7FEA9C-E427-4689-926C-27B92CB9AF27}"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5A47B-4BED-4C75-99A6-86336C069CB6}" type="datetime1">
              <a:rPr lang="en-US" smtClean="0"/>
              <a:pPr/>
              <a:t>8/20/2013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2320A-1B2B-9049-81E7-474770D74832}"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74282-ACA2-498B-A602-9EE6E647510A}" type="datetime1">
              <a:rPr lang="en-US" smtClean="0"/>
              <a:pPr/>
              <a:t>8/20/2013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0030F-8E71-419B-891E-A45FBAFCD523}" type="datetime1">
              <a:rPr lang="en-US" smtClean="0"/>
              <a:pPr/>
              <a:t>8/20/2013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1A9B36-1DA5-4AC2-986C-8845F368DD78}" type="datetime1">
              <a:rPr lang="en-US" smtClean="0"/>
              <a:pPr/>
              <a:t>8/20/2013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2320A-1B2B-9049-81E7-474770D74832}" type="slidenum">
              <a:rPr lang="en-US" smtClean="0"/>
              <a:pPr/>
              <a:t>‹#›</a:t>
            </a:fld>
            <a:endParaRPr lang="en-US" dirty="0"/>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dirty="0" smtClean="0"/>
              <a:t>Click icon to add picture</a:t>
            </a:r>
            <a:endParaRPr dirty="0"/>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F8D7A-2192-4D21-9B4D-D1013AB155C1}" type="datetime1">
              <a:rPr lang="en-US" smtClean="0"/>
              <a:pPr/>
              <a:t>8/20/2013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2320A-1B2B-9049-81E7-474770D74832}" type="slidenum">
              <a:rPr lang="en-US" smtClean="0"/>
              <a:pPr/>
              <a:t>‹#›</a:t>
            </a:fld>
            <a:endParaRPr lang="en-US" dirty="0"/>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49F34AD-06F7-4D83-ADB1-CE3F2AB5E14D}"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64257-F787-4B15-A958-5ADB17999BCA}"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35E6A13-CFC3-4BF6-91DA-85060DB1DDC0}"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C4B7D22C-5185-45EA-B4AF-519A6FB8434C}"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dirty="0" smtClean="0"/>
              <a:t>Click icon to add picture</a:t>
            </a:r>
            <a:endParaRPr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19A2711-9544-44B6-8EB6-9704E23AAB7A}"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dirty="0" smtClean="0"/>
              <a:t>Click icon to add picture</a:t>
            </a:r>
            <a:endParaRPr dirty="0"/>
          </a:p>
        </p:txBody>
      </p:sp>
      <p:sp>
        <p:nvSpPr>
          <p:cNvPr id="4" name="Date Placeholder 3"/>
          <p:cNvSpPr>
            <a:spLocks noGrp="1"/>
          </p:cNvSpPr>
          <p:nvPr>
            <p:ph type="dt" sz="half" idx="10"/>
          </p:nvPr>
        </p:nvSpPr>
        <p:spPr/>
        <p:txBody>
          <a:bodyPr/>
          <a:lstStyle/>
          <a:p>
            <a:fld id="{CC7D0F72-6C3E-42FA-BCF7-EE67D8D29BF0}" type="datetime1">
              <a:rPr lang="en-US" smtClean="0"/>
              <a:pPr/>
              <a:t>8/20/2013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2320A-1B2B-9049-81E7-474770D74832}" type="slidenum">
              <a:rPr lang="en-US" smtClean="0"/>
              <a:pPr/>
              <a:t>‹#›</a:t>
            </a:fld>
            <a:endParaRPr lang="en-US" dirty="0"/>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AA75BEB-F37B-4206-83D9-6DDCC58701BB}" type="datetime1">
              <a:rPr lang="en-US" smtClean="0"/>
              <a:pPr/>
              <a:t>8/20/2013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85DDB74-1BF6-4BA0-9A8C-C51A5DD50438}" type="datetime1">
              <a:rPr lang="en-US" smtClean="0"/>
              <a:pPr/>
              <a:t>8/20/2013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3145A78-771E-4B14-A398-A964EDA12469}" type="datetime1">
              <a:rPr lang="en-US" smtClean="0"/>
              <a:pPr/>
              <a:t>8/20/2013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82320A-1B2B-9049-81E7-474770D748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79E3E-D9C9-45D6-A366-A52B5386E928}" type="datetime1">
              <a:rPr lang="en-US" smtClean="0"/>
              <a:pPr/>
              <a:t>8/20/2013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82320A-1B2B-9049-81E7-474770D74832}" type="slidenum">
              <a:rPr lang="en-US" smtClean="0"/>
              <a:pPr/>
              <a:t>‹#›</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3D146E4E-BC16-4E74-ABC8-4CB096171D0F}" type="datetime1">
              <a:rPr lang="en-US" smtClean="0"/>
              <a:pPr/>
              <a:t>8/20/2013</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8A82320A-1B2B-9049-81E7-474770D74832}" type="slidenum">
              <a:rPr lang="en-US" smtClean="0"/>
              <a:pPr/>
              <a:t>‹#›</a:t>
            </a:fld>
            <a:endParaRPr lang="en-US" dirty="0"/>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package" Target="../embeddings/Microsoft_Office_Excel_Worksheet4.xls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 y="250166"/>
            <a:ext cx="7808976" cy="1286975"/>
          </a:xfrm>
          <a:solidFill>
            <a:srgbClr val="00B0F0"/>
          </a:solidFill>
        </p:spPr>
        <p:txBody>
          <a:bodyPr>
            <a:normAutofit/>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Learning and You</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ln>
            <a:solidFill>
              <a:srgbClr val="00B0F0"/>
            </a:solidFill>
          </a:ln>
        </p:spPr>
        <p:txBody>
          <a:bodyPr>
            <a:normAutofit/>
          </a:bodyPr>
          <a:lstStyle/>
          <a:p>
            <a:pPr algn="ctr"/>
            <a:r>
              <a:rPr lang="en-US" sz="2400" dirty="0" smtClean="0">
                <a:latin typeface="Times New Roman" pitchFamily="18" charset="0"/>
                <a:cs typeface="Times New Roman" pitchFamily="18" charset="0"/>
              </a:rPr>
              <a:t>www.learningandyou.org</a:t>
            </a:r>
            <a:endParaRPr lang="en-US" sz="2400" dirty="0">
              <a:latin typeface="Times New Roman" pitchFamily="18" charset="0"/>
              <a:cs typeface="Times New Roman" pitchFamily="18" charset="0"/>
            </a:endParaRPr>
          </a:p>
        </p:txBody>
      </p:sp>
      <p:pic>
        <p:nvPicPr>
          <p:cNvPr id="7" name="Picture 6" descr="Learning and You Logo.jpg"/>
          <p:cNvPicPr>
            <a:picLocks noChangeAspect="1"/>
          </p:cNvPicPr>
          <p:nvPr/>
        </p:nvPicPr>
        <p:blipFill>
          <a:blip r:embed="rId2"/>
          <a:stretch>
            <a:fillRect/>
          </a:stretch>
        </p:blipFill>
        <p:spPr>
          <a:xfrm>
            <a:off x="4277442" y="2325623"/>
            <a:ext cx="3952875" cy="2484501"/>
          </a:xfrm>
          <a:prstGeom prst="rect">
            <a:avLst/>
          </a:prstGeom>
        </p:spPr>
      </p:pic>
      <p:pic>
        <p:nvPicPr>
          <p:cNvPr id="8" name="Picture 7" descr="dreamstime_m_12529100(Group Work).jpg"/>
          <p:cNvPicPr>
            <a:picLocks noChangeAspect="1"/>
          </p:cNvPicPr>
          <p:nvPr/>
        </p:nvPicPr>
        <p:blipFill>
          <a:blip r:embed="rId3"/>
          <a:stretch>
            <a:fillRect/>
          </a:stretch>
        </p:blipFill>
        <p:spPr>
          <a:xfrm>
            <a:off x="276225" y="2325623"/>
            <a:ext cx="4143375" cy="376313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476205" y="1532427"/>
            <a:ext cx="7754112" cy="484632"/>
          </a:xfrm>
        </p:spPr>
        <p:txBody>
          <a:bodyPr>
            <a:noAutofit/>
          </a:bodyPr>
          <a:lstStyle/>
          <a:p>
            <a:pPr algn="ctr"/>
            <a:r>
              <a:rPr lang="en-US" sz="2400" dirty="0" smtClean="0">
                <a:latin typeface="Times New Roman" pitchFamily="18" charset="0"/>
                <a:cs typeface="Times New Roman" pitchFamily="18" charset="0"/>
              </a:rPr>
              <a:t>Connection of Math Instructional Materials</a:t>
            </a:r>
            <a:endParaRPr lang="en-US" sz="2400" dirty="0">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dirty="0" smtClean="0"/>
              <a:t>Instructional Materials</a:t>
            </a:r>
            <a:endParaRPr lang="en-US" dirty="0"/>
          </a:p>
        </p:txBody>
      </p:sp>
      <p:pic>
        <p:nvPicPr>
          <p:cNvPr id="9" name="Picture 8" descr="flm_gr3_2nd_lg.jpg"/>
          <p:cNvPicPr>
            <a:picLocks noChangeAspect="1"/>
          </p:cNvPicPr>
          <p:nvPr/>
        </p:nvPicPr>
        <p:blipFill>
          <a:blip r:embed="rId2"/>
          <a:stretch>
            <a:fillRect/>
          </a:stretch>
        </p:blipFill>
        <p:spPr>
          <a:xfrm>
            <a:off x="254000" y="2273300"/>
            <a:ext cx="1778000" cy="2311400"/>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Rectangle 10"/>
          <p:cNvSpPr/>
          <p:nvPr/>
        </p:nvSpPr>
        <p:spPr>
          <a:xfrm>
            <a:off x="2286000" y="2711392"/>
            <a:ext cx="6565900" cy="1785104"/>
          </a:xfrm>
          <a:prstGeom prst="rect">
            <a:avLst/>
          </a:prstGeom>
        </p:spPr>
        <p:txBody>
          <a:bodyPr wrap="square">
            <a:spAutoFit/>
          </a:bodyPr>
          <a:lstStyle/>
          <a:p>
            <a:r>
              <a:rPr lang="en-US" sz="2200" dirty="0" smtClean="0">
                <a:latin typeface="Times New Roman" pitchFamily="18" charset="0"/>
                <a:cs typeface="Times New Roman" pitchFamily="18" charset="0"/>
              </a:rPr>
              <a:t>Our math curriculum materials address the NCTM content standards (number and operations, algebra, geometry, measurement, data analysis and probability) and process standards (problem solving, reasoning and proof, communication, connection, and representation). </a:t>
            </a:r>
            <a:endParaRPr lang="en-US" sz="2200" dirty="0">
              <a:latin typeface="Times New Roman" pitchFamily="18" charset="0"/>
              <a:cs typeface="Times New Roman" pitchFamily="18" charset="0"/>
            </a:endParaRPr>
          </a:p>
        </p:txBody>
      </p:sp>
      <p:sp>
        <p:nvSpPr>
          <p:cNvPr id="14" name="Rectangle 13"/>
          <p:cNvSpPr/>
          <p:nvPr/>
        </p:nvSpPr>
        <p:spPr>
          <a:xfrm>
            <a:off x="254000" y="4864100"/>
            <a:ext cx="8597900" cy="1631216"/>
          </a:xfrm>
          <a:prstGeom prst="rect">
            <a:avLst/>
          </a:prstGeom>
        </p:spPr>
        <p:txBody>
          <a:bodyPr wrap="square">
            <a:spAutoFit/>
          </a:bodyPr>
          <a:lstStyle/>
          <a:p>
            <a:r>
              <a:rPr lang="en-US" sz="2000" b="1" dirty="0" smtClean="0">
                <a:solidFill>
                  <a:srgbClr val="800000"/>
                </a:solidFill>
                <a:latin typeface="Times New Roman" pitchFamily="18" charset="0"/>
                <a:cs typeface="Times New Roman" pitchFamily="18" charset="0"/>
              </a:rPr>
              <a:t>Continental Press’s Finish Line Math, has been proven to increase student achievement when tested in low-income public schools.  A study showed that in a Title I school where 89% of students are eligible for free lunch, the use of the Finish Line Math series increased the percentage of students meeting or exceeding state standards from 13.9% to 42.7%. </a:t>
            </a:r>
            <a:endParaRPr lang="en-US" sz="2000" b="1" dirty="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gn="ctr"/>
            <a:r>
              <a:rPr lang="en-US" sz="2400" dirty="0">
                <a:latin typeface="Times New Roman" pitchFamily="18" charset="0"/>
                <a:cs typeface="Times New Roman" pitchFamily="18" charset="0"/>
              </a:rPr>
              <a:t>Connection of </a:t>
            </a:r>
            <a:r>
              <a:rPr lang="en-US" sz="2400" dirty="0" smtClean="0">
                <a:latin typeface="Times New Roman" pitchFamily="18" charset="0"/>
                <a:cs typeface="Times New Roman" pitchFamily="18" charset="0"/>
              </a:rPr>
              <a:t>Instructional Materials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Writing</a:t>
            </a:r>
            <a:endParaRPr lang="en-US" sz="2400" dirty="0">
              <a:latin typeface="Times New Roman" pitchFamily="18" charset="0"/>
              <a:cs typeface="Times New Roman" pitchFamily="18" charset="0"/>
            </a:endParaRPr>
          </a:p>
          <a:p>
            <a:endParaRPr lang="en-US" dirty="0"/>
          </a:p>
        </p:txBody>
      </p:sp>
      <p:sp>
        <p:nvSpPr>
          <p:cNvPr id="4" name="Title 3"/>
          <p:cNvSpPr>
            <a:spLocks noGrp="1"/>
          </p:cNvSpPr>
          <p:nvPr>
            <p:ph type="ctrTitle"/>
          </p:nvPr>
        </p:nvSpPr>
        <p:spPr/>
        <p:txBody>
          <a:bodyPr>
            <a:normAutofit/>
          </a:bodyPr>
          <a:lstStyle/>
          <a:p>
            <a:r>
              <a:rPr lang="en-US" dirty="0" smtClean="0"/>
              <a:t>Instructional Materials</a:t>
            </a:r>
            <a:endParaRPr lang="en-US" dirty="0"/>
          </a:p>
        </p:txBody>
      </p:sp>
      <p:sp>
        <p:nvSpPr>
          <p:cNvPr id="7" name="TextBox 6"/>
          <p:cNvSpPr txBox="1"/>
          <p:nvPr/>
        </p:nvSpPr>
        <p:spPr>
          <a:xfrm>
            <a:off x="215900" y="2019300"/>
            <a:ext cx="8763000" cy="483209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Finish Line Writing for the Common Core State Standards</a:t>
            </a:r>
            <a:r>
              <a:rPr lang="en-US" sz="2800" dirty="0" smtClean="0">
                <a:latin typeface="Times New Roman" pitchFamily="18" charset="0"/>
                <a:cs typeface="Times New Roman" pitchFamily="18" charset="0"/>
              </a:rPr>
              <a:t> provides instruction and reinforcement for the writing standard.  </a:t>
            </a:r>
          </a:p>
          <a:p>
            <a:pPr lvl="1"/>
            <a:endParaRPr lang="en-US" sz="2800" dirty="0" smtClean="0">
              <a:latin typeface="Times New Roman" pitchFamily="18" charset="0"/>
              <a:cs typeface="Times New Roman" pitchFamily="18" charset="0"/>
            </a:endParaRPr>
          </a:p>
          <a:p>
            <a:pPr lvl="1"/>
            <a:r>
              <a:rPr lang="en-US" sz="2800" dirty="0" smtClean="0">
                <a:latin typeface="Times New Roman" pitchFamily="18" charset="0"/>
                <a:cs typeface="Times New Roman" pitchFamily="18" charset="0"/>
              </a:rPr>
              <a:t>Finish Line organizes the standards into two categories ~ College and Career Readiness Standards and Specific K-12 Standards for reading, writing, listening, speaking, and language break down (National Governors Association Center and Council of Chief State Officers,  2010).</a:t>
            </a: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r>
              <a:rPr lang="en-US" sz="1900" dirty="0">
                <a:latin typeface="Times New Roman" pitchFamily="18" charset="0"/>
                <a:cs typeface="Times New Roman" pitchFamily="18" charset="0"/>
              </a:rPr>
              <a:t>Connection of </a:t>
            </a:r>
            <a:r>
              <a:rPr lang="en-US" sz="1900" dirty="0" smtClean="0">
                <a:latin typeface="Times New Roman" pitchFamily="18" charset="0"/>
                <a:cs typeface="Times New Roman" pitchFamily="18" charset="0"/>
              </a:rPr>
              <a:t>Instructional Materials </a:t>
            </a:r>
            <a:r>
              <a:rPr lang="en-US" sz="1900" dirty="0">
                <a:latin typeface="Times New Roman" pitchFamily="18" charset="0"/>
                <a:cs typeface="Times New Roman" pitchFamily="18" charset="0"/>
              </a:rPr>
              <a:t>to </a:t>
            </a:r>
            <a:r>
              <a:rPr lang="en-US" sz="1900" dirty="0" smtClean="0">
                <a:latin typeface="Times New Roman" pitchFamily="18" charset="0"/>
                <a:cs typeface="Times New Roman" pitchFamily="18" charset="0"/>
              </a:rPr>
              <a:t>English Language Learners</a:t>
            </a:r>
          </a:p>
          <a:p>
            <a:pPr algn="ctr"/>
            <a:endParaRPr lang="en-US" sz="2400" dirty="0">
              <a:latin typeface="Times New Roman" pitchFamily="18" charset="0"/>
              <a:cs typeface="Times New Roman" pitchFamily="18" charset="0"/>
            </a:endParaRPr>
          </a:p>
        </p:txBody>
      </p:sp>
      <p:sp>
        <p:nvSpPr>
          <p:cNvPr id="4" name="Title 3"/>
          <p:cNvSpPr>
            <a:spLocks noGrp="1"/>
          </p:cNvSpPr>
          <p:nvPr>
            <p:ph type="ctrTitle"/>
          </p:nvPr>
        </p:nvSpPr>
        <p:spPr/>
        <p:txBody>
          <a:bodyPr>
            <a:normAutofit/>
          </a:bodyPr>
          <a:lstStyle/>
          <a:p>
            <a:r>
              <a:rPr lang="en-US" dirty="0" smtClean="0"/>
              <a:t>Instructional Materials</a:t>
            </a:r>
            <a:endParaRPr lang="en-US" dirty="0"/>
          </a:p>
        </p:txBody>
      </p:sp>
      <p:sp>
        <p:nvSpPr>
          <p:cNvPr id="7" name="TextBox 6"/>
          <p:cNvSpPr txBox="1"/>
          <p:nvPr/>
        </p:nvSpPr>
        <p:spPr>
          <a:xfrm>
            <a:off x="215900" y="2019300"/>
            <a:ext cx="8763000" cy="4801314"/>
          </a:xfrm>
          <a:prstGeom prst="rect">
            <a:avLst/>
          </a:prstGeom>
          <a:noFill/>
        </p:spPr>
        <p:txBody>
          <a:bodyPr wrap="square" rtlCol="0">
            <a:spAutoFit/>
          </a:bodyPr>
          <a:lstStyle/>
          <a:p>
            <a:r>
              <a:rPr lang="en-US" sz="2200" b="1" i="1" dirty="0" smtClean="0">
                <a:latin typeface="Times New Roman" pitchFamily="18" charset="0"/>
                <a:cs typeface="Times New Roman" pitchFamily="18" charset="0"/>
              </a:rPr>
              <a:t>Continental Press Finish Line </a:t>
            </a:r>
            <a:r>
              <a:rPr lang="en-US" sz="2200" dirty="0" smtClean="0">
                <a:latin typeface="Times New Roman" pitchFamily="18" charset="0"/>
                <a:cs typeface="Times New Roman" pitchFamily="18" charset="0"/>
              </a:rPr>
              <a:t>is WIDA PRIME Correlation approved.  </a:t>
            </a:r>
          </a:p>
          <a:p>
            <a:pPr marL="342900" indent="-342900">
              <a:buFont typeface="Wingdings" pitchFamily="2" charset="2"/>
              <a:buChar char="ì"/>
            </a:pPr>
            <a:r>
              <a:rPr lang="en-US" sz="2200" dirty="0" smtClean="0">
                <a:latin typeface="Times New Roman" pitchFamily="18" charset="0"/>
                <a:cs typeface="Times New Roman" pitchFamily="18" charset="0"/>
              </a:rPr>
              <a:t>The K-12 materials offers ideal practice for:  WIDA’s ACCESS for ELLs, ELDA, and State tests based on the TESOL standards. </a:t>
            </a:r>
          </a:p>
          <a:p>
            <a:pPr lvl="1">
              <a:buFont typeface="Arial" pitchFamily="34" charset="0"/>
              <a:buChar char="•"/>
            </a:pPr>
            <a:endParaRPr lang="en-US" sz="2200" dirty="0" smtClean="0">
              <a:latin typeface="Times New Roman" pitchFamily="18" charset="0"/>
              <a:cs typeface="Times New Roman" pitchFamily="18" charset="0"/>
            </a:endParaRPr>
          </a:p>
          <a:p>
            <a:pPr marL="342900" indent="-342900">
              <a:buFont typeface="Wingdings" pitchFamily="2" charset="2"/>
              <a:buChar char="ì"/>
            </a:pPr>
            <a:r>
              <a:rPr lang="en-US" sz="2200" dirty="0" smtClean="0">
                <a:latin typeface="Times New Roman" pitchFamily="18" charset="0"/>
                <a:cs typeface="Times New Roman" pitchFamily="18" charset="0"/>
              </a:rPr>
              <a:t>Product addresses five content areas: </a:t>
            </a:r>
          </a:p>
          <a:p>
            <a:pPr lvl="2">
              <a:buFont typeface="Arial" pitchFamily="34" charset="0"/>
              <a:buChar char="•"/>
            </a:pPr>
            <a:r>
              <a:rPr lang="en-US" sz="2200" dirty="0" smtClean="0">
                <a:latin typeface="Times New Roman" pitchFamily="18" charset="0"/>
                <a:cs typeface="Times New Roman" pitchFamily="18" charset="0"/>
              </a:rPr>
              <a:t> conversational language, </a:t>
            </a:r>
          </a:p>
          <a:p>
            <a:pPr lvl="2">
              <a:buFont typeface="Arial" pitchFamily="34" charset="0"/>
              <a:buChar char="•"/>
            </a:pPr>
            <a:r>
              <a:rPr lang="en-US" sz="2200" dirty="0" smtClean="0">
                <a:latin typeface="Times New Roman" pitchFamily="18" charset="0"/>
                <a:cs typeface="Times New Roman" pitchFamily="18" charset="0"/>
              </a:rPr>
              <a:t>academic language arts, </a:t>
            </a:r>
          </a:p>
          <a:p>
            <a:pPr lvl="2">
              <a:buFont typeface="Arial" pitchFamily="34" charset="0"/>
              <a:buChar char="•"/>
            </a:pPr>
            <a:r>
              <a:rPr lang="en-US" sz="2200" dirty="0" smtClean="0">
                <a:latin typeface="Times New Roman" pitchFamily="18" charset="0"/>
                <a:cs typeface="Times New Roman" pitchFamily="18" charset="0"/>
              </a:rPr>
              <a:t>academic mathematics, </a:t>
            </a:r>
          </a:p>
          <a:p>
            <a:pPr lvl="2">
              <a:buFont typeface="Arial" pitchFamily="34" charset="0"/>
              <a:buChar char="•"/>
            </a:pPr>
            <a:r>
              <a:rPr lang="en-US" sz="2200" dirty="0" smtClean="0">
                <a:latin typeface="Times New Roman" pitchFamily="18" charset="0"/>
                <a:cs typeface="Times New Roman" pitchFamily="18" charset="0"/>
              </a:rPr>
              <a:t>academic social studies and science,</a:t>
            </a:r>
          </a:p>
          <a:p>
            <a:pPr lvl="2">
              <a:buFont typeface="Arial" pitchFamily="34" charset="0"/>
              <a:buChar char="•"/>
            </a:pPr>
            <a:r>
              <a:rPr lang="en-US" sz="2200" dirty="0" smtClean="0">
                <a:latin typeface="Times New Roman" pitchFamily="18" charset="0"/>
                <a:cs typeface="Times New Roman" pitchFamily="18" charset="0"/>
              </a:rPr>
              <a:t> across four domains ~  listening, reading, writing and speaking. </a:t>
            </a:r>
          </a:p>
          <a:p>
            <a:r>
              <a:rPr lang="en-US" sz="2200" dirty="0" smtClean="0">
                <a:latin typeface="Times New Roman" pitchFamily="18" charset="0"/>
                <a:cs typeface="Times New Roman" pitchFamily="18" charset="0"/>
              </a:rPr>
              <a:t> </a:t>
            </a:r>
          </a:p>
          <a:p>
            <a:pPr marL="342900" indent="-342900">
              <a:buFont typeface="Wingdings" pitchFamily="2" charset="2"/>
              <a:buChar char="ì"/>
            </a:pPr>
            <a:r>
              <a:rPr lang="en-US" sz="2200" dirty="0" smtClean="0">
                <a:latin typeface="Times New Roman" pitchFamily="18" charset="0"/>
                <a:cs typeface="Times New Roman" pitchFamily="18" charset="0"/>
              </a:rPr>
              <a:t>  Materials assist teacher in understanding how English Language Learners are assessed and how to tailor instruction appropriately. </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Instructional Materials- PLATO</a:t>
            </a:r>
            <a:endParaRPr lang="en-US" dirty="0"/>
          </a:p>
        </p:txBody>
      </p:sp>
      <p:sp>
        <p:nvSpPr>
          <p:cNvPr id="7" name="TextBox 6"/>
          <p:cNvSpPr txBox="1"/>
          <p:nvPr/>
        </p:nvSpPr>
        <p:spPr>
          <a:xfrm>
            <a:off x="215900" y="2019300"/>
            <a:ext cx="8763000" cy="4524315"/>
          </a:xfrm>
          <a:prstGeom prst="rect">
            <a:avLst/>
          </a:prstGeom>
          <a:noFill/>
        </p:spPr>
        <p:txBody>
          <a:bodyPr wrap="square" rtlCol="0">
            <a:spAutoFit/>
          </a:bodyPr>
          <a:lstStyle/>
          <a:p>
            <a:pPr marL="285750" indent="-285750">
              <a:buFont typeface="Wingdings" pitchFamily="2" charset="2"/>
              <a:buChar char="ì"/>
            </a:pPr>
            <a:r>
              <a:rPr lang="en-US" dirty="0" smtClean="0"/>
              <a:t> </a:t>
            </a:r>
            <a:r>
              <a:rPr lang="en-US" sz="2400" dirty="0" smtClean="0">
                <a:latin typeface="Times New Roman" pitchFamily="18" charset="0"/>
                <a:cs typeface="Times New Roman" pitchFamily="18" charset="0"/>
              </a:rPr>
              <a:t>Technology uses the PLATO Achieve Now software instructional games:</a:t>
            </a:r>
          </a:p>
          <a:p>
            <a:endParaRPr lang="en-US" sz="2400" dirty="0" smtClean="0">
              <a:latin typeface="Times New Roman" pitchFamily="18" charset="0"/>
              <a:cs typeface="Times New Roman" pitchFamily="18" charset="0"/>
            </a:endParaRPr>
          </a:p>
          <a:p>
            <a:pPr marL="800100" lvl="1" indent="-342900">
              <a:buFont typeface="Arial" pitchFamily="34" charset="0"/>
              <a:buChar char="•"/>
            </a:pPr>
            <a:r>
              <a:rPr lang="en-US" sz="2400" dirty="0" smtClean="0">
                <a:latin typeface="Times New Roman" pitchFamily="18" charset="0"/>
                <a:cs typeface="Times New Roman" pitchFamily="18" charset="0"/>
              </a:rPr>
              <a:t>Increases overall student achievement </a:t>
            </a:r>
          </a:p>
          <a:p>
            <a:pPr marL="800100" lvl="1" indent="-342900">
              <a:buFont typeface="Arial" pitchFamily="34" charset="0"/>
              <a:buChar char="•"/>
            </a:pPr>
            <a:r>
              <a:rPr lang="en-US" sz="2400" dirty="0" smtClean="0">
                <a:latin typeface="Times New Roman" pitchFamily="18" charset="0"/>
                <a:cs typeface="Times New Roman" pitchFamily="18" charset="0"/>
              </a:rPr>
              <a:t>Increases  positive impact on the motivation and self-esteem of the learners</a:t>
            </a:r>
          </a:p>
          <a:p>
            <a:pPr marL="800100" lvl="1" indent="-342900">
              <a:buFont typeface="Arial" pitchFamily="34" charset="0"/>
              <a:buChar char="•"/>
            </a:pPr>
            <a:r>
              <a:rPr lang="en-US" sz="2400" dirty="0" smtClean="0">
                <a:latin typeface="Times New Roman" pitchFamily="18" charset="0"/>
                <a:cs typeface="Times New Roman" pitchFamily="18" charset="0"/>
              </a:rPr>
              <a:t>Individualizes </a:t>
            </a:r>
            <a:r>
              <a:rPr lang="en-US" sz="2400" dirty="0">
                <a:latin typeface="Times New Roman" pitchFamily="18" charset="0"/>
                <a:cs typeface="Times New Roman" pitchFamily="18" charset="0"/>
              </a:rPr>
              <a:t>instruction ( self-pacing) that </a:t>
            </a:r>
            <a:r>
              <a:rPr lang="en-US" sz="2400" dirty="0" smtClean="0">
                <a:latin typeface="Times New Roman" pitchFamily="18" charset="0"/>
                <a:cs typeface="Times New Roman" pitchFamily="18" charset="0"/>
              </a:rPr>
              <a:t>creates a positive, nonthreatening environment</a:t>
            </a:r>
          </a:p>
          <a:p>
            <a:pPr marL="800100" lvl="1" indent="-342900">
              <a:buFont typeface="Arial" pitchFamily="34" charset="0"/>
              <a:buChar char="•"/>
            </a:pPr>
            <a:r>
              <a:rPr lang="en-US" sz="2400" dirty="0" smtClean="0">
                <a:latin typeface="Times New Roman" pitchFamily="18" charset="0"/>
                <a:cs typeface="Times New Roman" pitchFamily="18" charset="0"/>
              </a:rPr>
              <a:t>Learning environment that encourages exploration and the mastery of skills </a:t>
            </a:r>
          </a:p>
          <a:p>
            <a:pPr marL="800100" lvl="1" indent="-342900">
              <a:buFont typeface="Arial" pitchFamily="34" charset="0"/>
              <a:buChar char="•"/>
            </a:pPr>
            <a:r>
              <a:rPr lang="en-US" sz="2400" dirty="0" smtClean="0">
                <a:latin typeface="Times New Roman" pitchFamily="18" charset="0"/>
                <a:cs typeface="Times New Roman" pitchFamily="18" charset="0"/>
              </a:rPr>
              <a:t>Offers real learning and real results to learners and educators </a:t>
            </a:r>
          </a:p>
          <a:p>
            <a:pPr marL="800100" lvl="1" indent="-342900">
              <a:buFont typeface="Arial" pitchFamily="34" charset="0"/>
              <a:buChar char="•"/>
            </a:pPr>
            <a:r>
              <a:rPr lang="en-US" sz="2400" dirty="0" smtClean="0">
                <a:latin typeface="Times New Roman" pitchFamily="18" charset="0"/>
                <a:cs typeface="Times New Roman" pitchFamily="18" charset="0"/>
              </a:rPr>
              <a:t>Offers instruction that uses a variety of learning styles.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latin typeface="Times New Roman" pitchFamily="18" charset="0"/>
                <a:cs typeface="Times New Roman" pitchFamily="18" charset="0"/>
              </a:rPr>
              <a:t>Colorado Academic Standards</a:t>
            </a:r>
            <a:endParaRPr lang="en-US" sz="2400" dirty="0">
              <a:latin typeface="Times New Roman" pitchFamily="18" charset="0"/>
              <a:cs typeface="Times New Roman" pitchFamily="18" charset="0"/>
            </a:endParaRPr>
          </a:p>
        </p:txBody>
      </p:sp>
      <p:sp>
        <p:nvSpPr>
          <p:cNvPr id="4" name="Title 3"/>
          <p:cNvSpPr>
            <a:spLocks noGrp="1"/>
          </p:cNvSpPr>
          <p:nvPr>
            <p:ph type="ctrTitle"/>
          </p:nvPr>
        </p:nvSpPr>
        <p:spPr/>
        <p:txBody>
          <a:bodyPr>
            <a:normAutofit/>
          </a:bodyPr>
          <a:lstStyle/>
          <a:p>
            <a:r>
              <a:rPr lang="en-US" dirty="0" smtClean="0"/>
              <a:t>Program Connects to Classroom</a:t>
            </a:r>
            <a:endParaRPr lang="en-US" dirty="0"/>
          </a:p>
        </p:txBody>
      </p:sp>
      <p:sp>
        <p:nvSpPr>
          <p:cNvPr id="7" name="TextBox 6"/>
          <p:cNvSpPr txBox="1"/>
          <p:nvPr/>
        </p:nvSpPr>
        <p:spPr>
          <a:xfrm>
            <a:off x="215900" y="2019300"/>
            <a:ext cx="8763000" cy="4154984"/>
          </a:xfrm>
          <a:prstGeom prst="rect">
            <a:avLst/>
          </a:prstGeom>
          <a:noFill/>
        </p:spPr>
        <p:txBody>
          <a:bodyPr wrap="square" rtlCol="0">
            <a:spAutoFit/>
          </a:bodyPr>
          <a:lstStyle/>
          <a:p>
            <a:pPr marL="800100" lvl="1" indent="-342900">
              <a:buFont typeface="Wingdings" pitchFamily="2" charset="2"/>
              <a:buChar char="ì"/>
            </a:pPr>
            <a:r>
              <a:rPr lang="en-US" sz="2200" dirty="0" smtClean="0">
                <a:latin typeface="Times New Roman" pitchFamily="18" charset="0"/>
                <a:cs typeface="Times New Roman" pitchFamily="18" charset="0"/>
              </a:rPr>
              <a:t>Use diverse instructional strategies:  centers, multiple intelligence, cooperative grouping and technology</a:t>
            </a:r>
          </a:p>
          <a:p>
            <a:pPr marL="800100" lvl="1" indent="-342900">
              <a:buFont typeface="Wingdings" pitchFamily="2" charset="2"/>
              <a:buChar char="ì"/>
            </a:pPr>
            <a:r>
              <a:rPr lang="en-US" sz="2200" dirty="0" smtClean="0">
                <a:latin typeface="Times New Roman" pitchFamily="18" charset="0"/>
                <a:cs typeface="Times New Roman" pitchFamily="18" charset="0"/>
              </a:rPr>
              <a:t>Pretest all students using Finish Line and or Options to have achievement results.  </a:t>
            </a:r>
          </a:p>
          <a:p>
            <a:pPr marL="800100" lvl="1" indent="-342900">
              <a:buFont typeface="Wingdings" pitchFamily="2" charset="2"/>
              <a:buChar char="ì"/>
            </a:pPr>
            <a:r>
              <a:rPr lang="en-US" sz="2200" dirty="0" smtClean="0">
                <a:latin typeface="Times New Roman" pitchFamily="18" charset="0"/>
                <a:cs typeface="Times New Roman" pitchFamily="18" charset="0"/>
              </a:rPr>
              <a:t>Use student data obtained from school to analyze student performance growth</a:t>
            </a:r>
          </a:p>
          <a:p>
            <a:pPr marL="800100" lvl="1" indent="-342900">
              <a:buFont typeface="Wingdings" pitchFamily="2" charset="2"/>
              <a:buChar char="ì"/>
            </a:pPr>
            <a:r>
              <a:rPr lang="en-US" sz="2200" dirty="0" smtClean="0">
                <a:latin typeface="Times New Roman" pitchFamily="18" charset="0"/>
                <a:cs typeface="Times New Roman" pitchFamily="18" charset="0"/>
              </a:rPr>
              <a:t>Gather pacing guides from grade level teacher</a:t>
            </a:r>
          </a:p>
          <a:p>
            <a:pPr marL="800100" lvl="1" indent="-342900">
              <a:buFont typeface="Wingdings" pitchFamily="2" charset="2"/>
              <a:buChar char="ì"/>
            </a:pPr>
            <a:r>
              <a:rPr lang="en-US" sz="2200" dirty="0" smtClean="0">
                <a:latin typeface="Times New Roman" pitchFamily="18" charset="0"/>
                <a:cs typeface="Times New Roman" pitchFamily="18" charset="0"/>
              </a:rPr>
              <a:t>Program reading materials are aligned with NRP</a:t>
            </a:r>
          </a:p>
          <a:p>
            <a:pPr marL="800100" lvl="1" indent="-342900">
              <a:buFont typeface="Wingdings" pitchFamily="2" charset="2"/>
              <a:buChar char="ì"/>
            </a:pPr>
            <a:r>
              <a:rPr lang="en-US" sz="2200" dirty="0" smtClean="0">
                <a:latin typeface="Times New Roman" pitchFamily="18" charset="0"/>
                <a:cs typeface="Times New Roman" pitchFamily="18" charset="0"/>
              </a:rPr>
              <a:t>Math materials are aligned with NCTM  </a:t>
            </a:r>
          </a:p>
          <a:p>
            <a:pPr marL="800100" lvl="1" indent="-342900">
              <a:buFont typeface="Wingdings" pitchFamily="2" charset="2"/>
              <a:buChar char="ì"/>
            </a:pPr>
            <a:r>
              <a:rPr lang="en-US" sz="2200" dirty="0" smtClean="0">
                <a:latin typeface="Times New Roman" pitchFamily="18" charset="0"/>
                <a:cs typeface="Times New Roman" pitchFamily="18" charset="0"/>
              </a:rPr>
              <a:t>Give classroom teachers and key administrators access to </a:t>
            </a:r>
            <a:r>
              <a:rPr lang="en-US" sz="2200" dirty="0" smtClean="0">
                <a:latin typeface="Times New Roman" pitchFamily="18" charset="0"/>
                <a:cs typeface="Times New Roman" pitchFamily="18" charset="0"/>
              </a:rPr>
              <a:t>Oases </a:t>
            </a:r>
            <a:r>
              <a:rPr lang="en-US" sz="2200" dirty="0" smtClean="0">
                <a:latin typeface="Times New Roman" pitchFamily="18" charset="0"/>
                <a:cs typeface="Times New Roman" pitchFamily="18" charset="0"/>
              </a:rPr>
              <a:t>to view progress reports</a:t>
            </a:r>
          </a:p>
          <a:p>
            <a:pPr marL="800100" lvl="1" indent="-342900">
              <a:buFont typeface="Wingdings" pitchFamily="2" charset="2"/>
              <a:buChar char="ì"/>
            </a:pPr>
            <a:r>
              <a:rPr lang="en-US" sz="2200" dirty="0" smtClean="0">
                <a:latin typeface="Times New Roman" pitchFamily="18" charset="0"/>
                <a:cs typeface="Times New Roman" pitchFamily="18" charset="0"/>
              </a:rPr>
              <a:t>Contact classroom teachers for classroom updates </a:t>
            </a:r>
          </a:p>
        </p:txBody>
      </p:sp>
    </p:spTree>
    <p:extLst>
      <p:ext uri="{BB962C8B-B14F-4D97-AF65-F5344CB8AC3E}">
        <p14:creationId xmlns:p14="http://schemas.microsoft.com/office/powerpoint/2010/main" xmlns="" val="1373419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latin typeface="Times New Roman" pitchFamily="18" charset="0"/>
                <a:cs typeface="Times New Roman" pitchFamily="18" charset="0"/>
              </a:rPr>
              <a:t>How will the data be utilized to differentiate instruction for students?</a:t>
            </a:r>
            <a:endParaRPr lang="en-US" sz="2000" dirty="0">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dirty="0" smtClean="0"/>
              <a:t>Students</a:t>
            </a:r>
            <a:endParaRPr lang="en-US" dirty="0"/>
          </a:p>
        </p:txBody>
      </p:sp>
      <p:sp>
        <p:nvSpPr>
          <p:cNvPr id="5" name="TextBox 4"/>
          <p:cNvSpPr txBox="1"/>
          <p:nvPr/>
        </p:nvSpPr>
        <p:spPr>
          <a:xfrm>
            <a:off x="3276601" y="2219325"/>
            <a:ext cx="5505450" cy="4031873"/>
          </a:xfrm>
          <a:prstGeom prst="rect">
            <a:avLst/>
          </a:prstGeom>
          <a:noFill/>
        </p:spPr>
        <p:txBody>
          <a:bodyPr wrap="square" rtlCol="0">
            <a:spAutoFit/>
          </a:bodyPr>
          <a:lstStyle/>
          <a:p>
            <a:pPr marL="342900" indent="-342900">
              <a:buFont typeface="Wingdings" pitchFamily="2" charset="2"/>
              <a:buChar char="ì"/>
            </a:pPr>
            <a:r>
              <a:rPr lang="en-US" sz="2200" dirty="0" smtClean="0">
                <a:latin typeface="Times New Roman" pitchFamily="18" charset="0"/>
                <a:cs typeface="Times New Roman" pitchFamily="18" charset="0"/>
              </a:rPr>
              <a:t>Comprehensive assessment results from diagnostic summary for each student  </a:t>
            </a:r>
          </a:p>
          <a:p>
            <a:pPr marL="342900" indent="-342900">
              <a:buFont typeface="Wingdings" pitchFamily="2" charset="2"/>
              <a:buChar char="ì"/>
            </a:pPr>
            <a:endParaRPr lang="en-US" sz="2200" dirty="0" smtClean="0">
              <a:latin typeface="Times New Roman" pitchFamily="18" charset="0"/>
              <a:cs typeface="Times New Roman" pitchFamily="18" charset="0"/>
            </a:endParaRPr>
          </a:p>
          <a:p>
            <a:pPr marL="342900" indent="-342900">
              <a:buFont typeface="Wingdings" pitchFamily="2" charset="2"/>
              <a:buChar char="ì"/>
            </a:pPr>
            <a:r>
              <a:rPr lang="en-US" sz="2200" dirty="0" smtClean="0">
                <a:latin typeface="Times New Roman" pitchFamily="18" charset="0"/>
                <a:cs typeface="Times New Roman" pitchFamily="18" charset="0"/>
              </a:rPr>
              <a:t>Analyzed data to determine skill sets for each learning standard </a:t>
            </a:r>
          </a:p>
          <a:p>
            <a:pPr marL="342900" indent="-342900">
              <a:buFont typeface="Wingdings" pitchFamily="2" charset="2"/>
              <a:buChar char="ì"/>
            </a:pPr>
            <a:endParaRPr lang="en-US" sz="2200" dirty="0" smtClean="0">
              <a:latin typeface="Times New Roman" pitchFamily="18" charset="0"/>
              <a:cs typeface="Times New Roman" pitchFamily="18" charset="0"/>
            </a:endParaRPr>
          </a:p>
          <a:p>
            <a:pPr marL="342900" indent="-342900">
              <a:buFont typeface="Wingdings" pitchFamily="2" charset="2"/>
              <a:buChar char="ì"/>
            </a:pPr>
            <a:r>
              <a:rPr lang="en-US" sz="2200" dirty="0" smtClean="0">
                <a:latin typeface="Times New Roman" pitchFamily="18" charset="0"/>
                <a:cs typeface="Times New Roman" pitchFamily="18" charset="0"/>
              </a:rPr>
              <a:t> Students grouped according to skill levels</a:t>
            </a:r>
          </a:p>
          <a:p>
            <a:r>
              <a:rPr lang="en-US" sz="2200" dirty="0" smtClean="0">
                <a:latin typeface="Times New Roman" pitchFamily="18" charset="0"/>
                <a:cs typeface="Times New Roman" pitchFamily="18" charset="0"/>
              </a:rPr>
              <a:t>  </a:t>
            </a:r>
          </a:p>
          <a:p>
            <a:pPr marL="342900" indent="-342900">
              <a:buFont typeface="Wingdings" pitchFamily="2" charset="2"/>
              <a:buChar char="ì"/>
            </a:pPr>
            <a:r>
              <a:rPr lang="en-US" sz="2200" dirty="0" smtClean="0">
                <a:latin typeface="Times New Roman" pitchFamily="18" charset="0"/>
                <a:cs typeface="Times New Roman" pitchFamily="18" charset="0"/>
              </a:rPr>
              <a:t>Student to Teacher Ratio 5:1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endParaRPr lang="en-US" dirty="0" smtClean="0"/>
          </a:p>
          <a:p>
            <a:pPr lvl="1"/>
            <a:endParaRPr lang="en-US" dirty="0"/>
          </a:p>
        </p:txBody>
      </p:sp>
      <p:pic>
        <p:nvPicPr>
          <p:cNvPr id="7" name="Picture 6" descr="dreamstime_m_6081637(computer lab).jpg"/>
          <p:cNvPicPr>
            <a:picLocks noChangeAspect="1"/>
          </p:cNvPicPr>
          <p:nvPr/>
        </p:nvPicPr>
        <p:blipFill>
          <a:blip r:embed="rId3"/>
          <a:stretch>
            <a:fillRect/>
          </a:stretch>
        </p:blipFill>
        <p:spPr>
          <a:xfrm>
            <a:off x="276225" y="2628900"/>
            <a:ext cx="2838450" cy="2955036"/>
          </a:xfrm>
          <a:prstGeom prst="rect">
            <a:avLst/>
          </a:prstGeom>
        </p:spPr>
      </p:pic>
      <p:sp>
        <p:nvSpPr>
          <p:cNvPr id="6" name="Rectangle 5"/>
          <p:cNvSpPr/>
          <p:nvPr/>
        </p:nvSpPr>
        <p:spPr>
          <a:xfrm>
            <a:off x="418632" y="5652432"/>
            <a:ext cx="8134817" cy="769441"/>
          </a:xfrm>
          <a:prstGeom prst="rect">
            <a:avLst/>
          </a:prstGeom>
        </p:spPr>
        <p:txBody>
          <a:bodyPr wrap="square">
            <a:spAutoFit/>
          </a:bodyPr>
          <a:lstStyle/>
          <a:p>
            <a:pPr>
              <a:defRPr/>
            </a:pPr>
            <a:r>
              <a:rPr lang="en-US" sz="2200" dirty="0">
                <a:latin typeface="Times New Roman" pitchFamily="18" charset="0"/>
                <a:cs typeface="Times New Roman" pitchFamily="18" charset="0"/>
              </a:rPr>
              <a:t>Using our student centered model, each student will benefit from direct teaching, individualized </a:t>
            </a:r>
            <a:r>
              <a:rPr lang="en-US" sz="2200" dirty="0" smtClean="0">
                <a:latin typeface="Times New Roman" pitchFamily="18" charset="0"/>
                <a:cs typeface="Times New Roman" pitchFamily="18" charset="0"/>
              </a:rPr>
              <a:t>instruction </a:t>
            </a:r>
            <a:r>
              <a:rPr lang="en-US" sz="2200" dirty="0">
                <a:latin typeface="Times New Roman" pitchFamily="18" charset="0"/>
                <a:cs typeface="Times New Roman" pitchFamily="18" charset="0"/>
              </a:rPr>
              <a:t>and technology.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2400" dirty="0" smtClean="0">
                <a:latin typeface="Times New Roman" pitchFamily="18" charset="0"/>
                <a:cs typeface="Times New Roman" pitchFamily="18" charset="0"/>
              </a:rPr>
              <a:t>Student Progress Monitoring</a:t>
            </a:r>
            <a:endParaRPr lang="en-US" sz="2400" dirty="0">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dirty="0" smtClean="0"/>
              <a:t>Students</a:t>
            </a:r>
            <a:endParaRPr lang="en-US" dirty="0"/>
          </a:p>
        </p:txBody>
      </p:sp>
      <p:sp>
        <p:nvSpPr>
          <p:cNvPr id="5" name="TextBox 4"/>
          <p:cNvSpPr txBox="1"/>
          <p:nvPr/>
        </p:nvSpPr>
        <p:spPr>
          <a:xfrm>
            <a:off x="253533" y="2070100"/>
            <a:ext cx="2718268" cy="4647426"/>
          </a:xfrm>
          <a:prstGeom prst="rect">
            <a:avLst/>
          </a:prstGeom>
          <a:noFill/>
        </p:spPr>
        <p:txBody>
          <a:bodyPr wrap="square" rtlCol="0">
            <a:spAutoFit/>
          </a:bodyPr>
          <a:lstStyle/>
          <a:p>
            <a:pPr>
              <a:buFont typeface="Arial"/>
              <a:buChar char="•"/>
            </a:pPr>
            <a:r>
              <a:rPr lang="en-US" sz="2000" dirty="0">
                <a:latin typeface="Times New Roman" pitchFamily="18" charset="0"/>
                <a:cs typeface="Times New Roman" pitchFamily="18" charset="0"/>
              </a:rPr>
              <a:t>Comprehensive learning plans evaluates each student objective by using this criteria.</a:t>
            </a:r>
          </a:p>
          <a:p>
            <a:pPr>
              <a:buFont typeface="Arial"/>
              <a:buChar char="•"/>
            </a:pPr>
            <a:r>
              <a:rPr lang="en-US" sz="2000" dirty="0" smtClean="0">
                <a:latin typeface="Times New Roman" pitchFamily="18" charset="0"/>
                <a:cs typeface="Times New Roman" pitchFamily="18" charset="0"/>
              </a:rPr>
              <a:t>WEEKLY progress reports from each tutor and for each student</a:t>
            </a:r>
          </a:p>
          <a:p>
            <a:r>
              <a:rPr lang="en-US" sz="2000" dirty="0" smtClean="0">
                <a:solidFill>
                  <a:srgbClr val="008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Progress reports are generated in our data management system, </a:t>
            </a:r>
            <a:r>
              <a:rPr lang="en-US" sz="2000" dirty="0" err="1" smtClean="0">
                <a:latin typeface="Times New Roman" pitchFamily="18" charset="0"/>
                <a:cs typeface="Times New Roman" pitchFamily="18" charset="0"/>
              </a:rPr>
              <a:t>oaSES</a:t>
            </a:r>
            <a:r>
              <a:rPr lang="en-US" sz="2000" dirty="0" smtClean="0">
                <a:latin typeface="Times New Roman" pitchFamily="18" charset="0"/>
                <a:cs typeface="Times New Roman" pitchFamily="18" charset="0"/>
              </a:rPr>
              <a:t> online</a:t>
            </a:r>
            <a:r>
              <a:rPr lang="en-US" sz="2000" dirty="0" smtClean="0">
                <a:solidFill>
                  <a:srgbClr val="008000"/>
                </a:solidFill>
                <a:latin typeface="Times New Roman" pitchFamily="18" charset="0"/>
                <a:cs typeface="Times New Roman" pitchFamily="18" charset="0"/>
              </a:rPr>
              <a:t>.</a:t>
            </a:r>
          </a:p>
          <a:p>
            <a:pPr>
              <a:buFont typeface="Arial"/>
              <a:buChar char="•"/>
            </a:pPr>
            <a:r>
              <a:rPr lang="en-US" sz="1900" dirty="0" smtClean="0">
                <a:latin typeface="Times New Roman" pitchFamily="18" charset="0"/>
                <a:cs typeface="Times New Roman" pitchFamily="18" charset="0"/>
              </a:rPr>
              <a:t>Progress reports shared with Parents, School Administrators and the Daytime Teacher</a:t>
            </a:r>
            <a:endParaRPr lang="en-US" sz="1900" dirty="0">
              <a:latin typeface="Times New Roman" pitchFamily="18" charset="0"/>
              <a:cs typeface="Times New Roman" pitchFamily="18" charset="0"/>
            </a:endParaRPr>
          </a:p>
        </p:txBody>
      </p:sp>
      <p:graphicFrame>
        <p:nvGraphicFramePr>
          <p:cNvPr id="13" name="Diagram 12"/>
          <p:cNvGraphicFramePr/>
          <p:nvPr>
            <p:extLst>
              <p:ext uri="{D42A27DB-BD31-4B8C-83A1-F6EECF244321}">
                <p14:modId xmlns:p14="http://schemas.microsoft.com/office/powerpoint/2010/main" xmlns="" val="3930423876"/>
              </p:ext>
            </p:extLst>
          </p:nvPr>
        </p:nvGraphicFramePr>
        <p:xfrm>
          <a:off x="2959100" y="2447364"/>
          <a:ext cx="5956300" cy="369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Involvement</a:t>
            </a:r>
            <a:br>
              <a:rPr lang="en-US" dirty="0" smtClean="0"/>
            </a:br>
            <a:r>
              <a:rPr lang="en-US" sz="2400" dirty="0" smtClean="0"/>
              <a:t>In the Development and Delivery</a:t>
            </a:r>
            <a:endParaRPr lang="en-US" dirty="0"/>
          </a:p>
        </p:txBody>
      </p:sp>
      <p:sp>
        <p:nvSpPr>
          <p:cNvPr id="3" name="Content Placeholder 2"/>
          <p:cNvSpPr>
            <a:spLocks noGrp="1"/>
          </p:cNvSpPr>
          <p:nvPr>
            <p:ph idx="1"/>
          </p:nvPr>
        </p:nvSpPr>
        <p:spPr/>
        <p:txBody>
          <a:bodyPr>
            <a:normAutofit fontScale="62500" lnSpcReduction="20000"/>
          </a:bodyPr>
          <a:lstStyle/>
          <a:p>
            <a:r>
              <a:rPr lang="en-US" sz="3100" dirty="0">
                <a:latin typeface="Times New Roman" pitchFamily="18" charset="0"/>
                <a:cs typeface="Times New Roman" pitchFamily="18" charset="0"/>
              </a:rPr>
              <a:t>Send home welcome letters before the start of tutoring</a:t>
            </a:r>
            <a:r>
              <a:rPr lang="en-US" sz="3100" dirty="0" smtClean="0">
                <a:latin typeface="Times New Roman" pitchFamily="18" charset="0"/>
                <a:cs typeface="Times New Roman" pitchFamily="18" charset="0"/>
              </a:rPr>
              <a:t>.  Include survey with proposed dates of initial meeting  </a:t>
            </a:r>
          </a:p>
          <a:p>
            <a:r>
              <a:rPr lang="en-US" sz="3100" dirty="0" smtClean="0">
                <a:latin typeface="Times New Roman" pitchFamily="18" charset="0"/>
                <a:cs typeface="Times New Roman" pitchFamily="18" charset="0"/>
              </a:rPr>
              <a:t>Follow-up </a:t>
            </a:r>
            <a:r>
              <a:rPr lang="en-US" sz="3100" dirty="0">
                <a:latin typeface="Times New Roman" pitchFamily="18" charset="0"/>
                <a:cs typeface="Times New Roman" pitchFamily="18" charset="0"/>
              </a:rPr>
              <a:t>with a phone call </a:t>
            </a:r>
            <a:r>
              <a:rPr lang="en-US" sz="3100" dirty="0" smtClean="0">
                <a:latin typeface="Times New Roman" pitchFamily="18" charset="0"/>
                <a:cs typeface="Times New Roman" pitchFamily="18" charset="0"/>
              </a:rPr>
              <a:t> of introduction to </a:t>
            </a:r>
            <a:r>
              <a:rPr lang="en-US" sz="3100" dirty="0">
                <a:latin typeface="Times New Roman" pitchFamily="18" charset="0"/>
                <a:cs typeface="Times New Roman" pitchFamily="18" charset="0"/>
              </a:rPr>
              <a:t>confirm </a:t>
            </a:r>
            <a:r>
              <a:rPr lang="en-US" sz="3100" dirty="0" smtClean="0">
                <a:latin typeface="Times New Roman" pitchFamily="18" charset="0"/>
                <a:cs typeface="Times New Roman" pitchFamily="18" charset="0"/>
              </a:rPr>
              <a:t>program logistics</a:t>
            </a:r>
            <a:endParaRPr lang="en-US" sz="3100" dirty="0">
              <a:latin typeface="Times New Roman" pitchFamily="18" charset="0"/>
              <a:cs typeface="Times New Roman" pitchFamily="18" charset="0"/>
            </a:endParaRPr>
          </a:p>
          <a:p>
            <a:r>
              <a:rPr lang="en-US" sz="3100" dirty="0" smtClean="0">
                <a:latin typeface="Times New Roman" pitchFamily="18" charset="0"/>
                <a:cs typeface="Times New Roman" pitchFamily="18" charset="0"/>
              </a:rPr>
              <a:t>Once </a:t>
            </a:r>
            <a:r>
              <a:rPr lang="en-US" sz="3100" dirty="0">
                <a:latin typeface="Times New Roman" pitchFamily="18" charset="0"/>
                <a:cs typeface="Times New Roman" pitchFamily="18" charset="0"/>
              </a:rPr>
              <a:t>tutoring starts, </a:t>
            </a:r>
            <a:r>
              <a:rPr lang="en-US" sz="3100" dirty="0" smtClean="0">
                <a:latin typeface="Times New Roman" pitchFamily="18" charset="0"/>
                <a:cs typeface="Times New Roman" pitchFamily="18" charset="0"/>
              </a:rPr>
              <a:t>send parents regular progress reports </a:t>
            </a:r>
          </a:p>
          <a:p>
            <a:r>
              <a:rPr lang="en-US" sz="3100" dirty="0" smtClean="0">
                <a:latin typeface="Times New Roman" pitchFamily="18" charset="0"/>
                <a:cs typeface="Times New Roman" pitchFamily="18" charset="0"/>
              </a:rPr>
              <a:t>Communicate weekly via telephone, email, social media, (parent preferred mode) </a:t>
            </a:r>
          </a:p>
          <a:p>
            <a:r>
              <a:rPr lang="en-US" sz="3100" dirty="0">
                <a:latin typeface="Times New Roman" pitchFamily="18" charset="0"/>
                <a:cs typeface="Times New Roman" pitchFamily="18" charset="0"/>
              </a:rPr>
              <a:t>Make positive phone calls to each home bi-weekly</a:t>
            </a:r>
          </a:p>
          <a:p>
            <a:r>
              <a:rPr lang="en-US" sz="3100" dirty="0" smtClean="0">
                <a:latin typeface="Times New Roman" pitchFamily="18" charset="0"/>
                <a:cs typeface="Times New Roman" pitchFamily="18" charset="0"/>
              </a:rPr>
              <a:t>Use incentives to encourage parents  </a:t>
            </a:r>
            <a:r>
              <a:rPr lang="en-US" sz="3100" dirty="0">
                <a:latin typeface="Times New Roman" pitchFamily="18" charset="0"/>
                <a:cs typeface="Times New Roman" pitchFamily="18" charset="0"/>
              </a:rPr>
              <a:t>to observe their children during the tutoring </a:t>
            </a:r>
            <a:r>
              <a:rPr lang="en-US" sz="3100" dirty="0" smtClean="0">
                <a:latin typeface="Times New Roman" pitchFamily="18" charset="0"/>
                <a:cs typeface="Times New Roman" pitchFamily="18" charset="0"/>
              </a:rPr>
              <a:t>sessions</a:t>
            </a:r>
            <a:r>
              <a:rPr lang="en-US" sz="3100" dirty="0">
                <a:latin typeface="Times New Roman" pitchFamily="18" charset="0"/>
                <a:cs typeface="Times New Roman" pitchFamily="18" charset="0"/>
              </a:rPr>
              <a:t> </a:t>
            </a:r>
            <a:r>
              <a:rPr lang="en-US" sz="3100" dirty="0" smtClean="0">
                <a:latin typeface="Times New Roman" pitchFamily="18" charset="0"/>
                <a:cs typeface="Times New Roman" pitchFamily="18" charset="0"/>
              </a:rPr>
              <a:t>and to attend progress report conferences </a:t>
            </a:r>
            <a:endParaRPr lang="en-US" sz="31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735062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5316" y="1532965"/>
            <a:ext cx="7754284" cy="484094"/>
          </a:xfrm>
        </p:spPr>
        <p:txBody>
          <a:bodyPr>
            <a:normAutofit/>
          </a:bodyPr>
          <a:lstStyle/>
          <a:p>
            <a:pPr algn="ctr"/>
            <a:r>
              <a:rPr lang="en-US" sz="2400" dirty="0" smtClean="0">
                <a:latin typeface="Times New Roman" pitchFamily="18" charset="0"/>
                <a:cs typeface="Times New Roman" pitchFamily="18" charset="0"/>
              </a:rPr>
              <a:t>Instruction Delivery Method</a:t>
            </a:r>
            <a:endParaRPr lang="en-US" sz="2400" dirty="0">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dirty="0" smtClean="0"/>
              <a:t>Systems and Structures </a:t>
            </a:r>
            <a:endParaRPr lang="en-US" dirty="0"/>
          </a:p>
        </p:txBody>
      </p:sp>
      <p:sp>
        <p:nvSpPr>
          <p:cNvPr id="11" name="TextBox 10"/>
          <p:cNvSpPr txBox="1"/>
          <p:nvPr/>
        </p:nvSpPr>
        <p:spPr>
          <a:xfrm>
            <a:off x="418633" y="2171700"/>
            <a:ext cx="8369767" cy="4832092"/>
          </a:xfrm>
          <a:prstGeom prst="rect">
            <a:avLst/>
          </a:prstGeom>
          <a:noFill/>
        </p:spPr>
        <p:txBody>
          <a:bodyPr wrap="square" rtlCol="0">
            <a:spAutoFit/>
          </a:bodyPr>
          <a:lstStyle/>
          <a:p>
            <a:pPr marL="285750" indent="-285750">
              <a:buFont typeface="Wingdings" pitchFamily="2" charset="2"/>
              <a:buChar char="ì"/>
            </a:pPr>
            <a:r>
              <a:rPr lang="en-US" dirty="0" smtClean="0">
                <a:latin typeface="Times New Roman" pitchFamily="18" charset="0"/>
                <a:cs typeface="Times New Roman" pitchFamily="18" charset="0"/>
              </a:rPr>
              <a:t>L &amp; U tutoring combines </a:t>
            </a:r>
            <a:r>
              <a:rPr lang="en-US" dirty="0">
                <a:latin typeface="Times New Roman" pitchFamily="18" charset="0"/>
                <a:cs typeface="Times New Roman" pitchFamily="18" charset="0"/>
              </a:rPr>
              <a:t>tutor-facilitated </a:t>
            </a:r>
            <a:r>
              <a:rPr lang="en-US" dirty="0" smtClean="0">
                <a:latin typeface="Times New Roman" pitchFamily="18" charset="0"/>
                <a:cs typeface="Times New Roman" pitchFamily="18" charset="0"/>
              </a:rPr>
              <a:t>instruction </a:t>
            </a:r>
            <a:r>
              <a:rPr lang="en-US" dirty="0">
                <a:latin typeface="Times New Roman" pitchFamily="18" charset="0"/>
                <a:cs typeface="Times New Roman" pitchFamily="18" charset="0"/>
              </a:rPr>
              <a:t>with </a:t>
            </a:r>
            <a:r>
              <a:rPr lang="en-US" dirty="0" smtClean="0">
                <a:latin typeface="Times New Roman" pitchFamily="18" charset="0"/>
                <a:cs typeface="Times New Roman" pitchFamily="18" charset="0"/>
              </a:rPr>
              <a:t>pencil-and </a:t>
            </a:r>
            <a:r>
              <a:rPr lang="en-US" dirty="0">
                <a:latin typeface="Times New Roman" pitchFamily="18" charset="0"/>
                <a:cs typeface="Times New Roman" pitchFamily="18" charset="0"/>
              </a:rPr>
              <a:t>paper and web-based </a:t>
            </a:r>
            <a:r>
              <a:rPr lang="en-US" dirty="0" smtClean="0">
                <a:latin typeface="Times New Roman" pitchFamily="18" charset="0"/>
                <a:cs typeface="Times New Roman" pitchFamily="18" charset="0"/>
              </a:rPr>
              <a:t>materials.</a:t>
            </a:r>
          </a:p>
          <a:p>
            <a:endParaRPr lang="en-US" dirty="0" smtClean="0">
              <a:latin typeface="Times New Roman" pitchFamily="18" charset="0"/>
              <a:cs typeface="Times New Roman" pitchFamily="18" charset="0"/>
            </a:endParaRPr>
          </a:p>
          <a:p>
            <a:pPr marL="285750" indent="-285750">
              <a:buFont typeface="Wingdings" pitchFamily="2" charset="2"/>
              <a:buChar char="ì"/>
            </a:pPr>
            <a:r>
              <a:rPr lang="en-US" dirty="0" smtClean="0">
                <a:latin typeface="Times New Roman" pitchFamily="18" charset="0"/>
                <a:cs typeface="Times New Roman" pitchFamily="18" charset="0"/>
              </a:rPr>
              <a:t>On-line instruction is an option:  real time, self-paced and tutor monitored</a:t>
            </a:r>
          </a:p>
          <a:p>
            <a:endParaRPr lang="en-US" dirty="0">
              <a:latin typeface="Times New Roman" pitchFamily="18" charset="0"/>
              <a:cs typeface="Times New Roman" pitchFamily="18" charset="0"/>
            </a:endParaRPr>
          </a:p>
          <a:p>
            <a:pPr marL="285750" indent="-285750">
              <a:buFont typeface="Wingdings" pitchFamily="2" charset="2"/>
              <a:buChar char="ì"/>
            </a:pPr>
            <a:r>
              <a:rPr lang="en-US" dirty="0" smtClean="0">
                <a:latin typeface="Times New Roman" pitchFamily="18" charset="0"/>
                <a:cs typeface="Times New Roman" pitchFamily="18" charset="0"/>
              </a:rPr>
              <a:t>L &amp; U online web-based curriculum uses PLATO and Finish Line, or Options programs. Note: The product used will be determined by subject/group and district</a:t>
            </a:r>
          </a:p>
          <a:p>
            <a:pPr marL="285750" indent="-285750">
              <a:buFont typeface="Wingdings" pitchFamily="2" charset="2"/>
              <a:buChar char="ì"/>
            </a:pPr>
            <a:endParaRPr lang="en-US" dirty="0" smtClean="0">
              <a:latin typeface="Times New Roman" pitchFamily="18" charset="0"/>
              <a:cs typeface="Times New Roman" pitchFamily="18" charset="0"/>
            </a:endParaRPr>
          </a:p>
          <a:p>
            <a:pPr marL="285750" indent="-285750">
              <a:buFont typeface="Wingdings" pitchFamily="2" charset="2"/>
              <a:buChar char="ì"/>
            </a:pPr>
            <a:r>
              <a:rPr lang="en-US" dirty="0" smtClean="0">
                <a:latin typeface="Times New Roman" pitchFamily="18" charset="0"/>
                <a:cs typeface="Times New Roman" pitchFamily="18" charset="0"/>
              </a:rPr>
              <a:t> L &amp; U provides all instructional materials for students and teachers, including, but not limited to workbooks, work journals, online curriculum, and </a:t>
            </a:r>
            <a:r>
              <a:rPr lang="en-US" dirty="0" err="1" smtClean="0">
                <a:latin typeface="Times New Roman" pitchFamily="18" charset="0"/>
                <a:cs typeface="Times New Roman" pitchFamily="18" charset="0"/>
              </a:rPr>
              <a:t>manipulatives</a:t>
            </a:r>
            <a:r>
              <a:rPr lang="en-US" dirty="0" smtClean="0">
                <a:latin typeface="Times New Roman" pitchFamily="18" charset="0"/>
                <a:cs typeface="Times New Roman" pitchFamily="18" charset="0"/>
              </a:rPr>
              <a:t>.</a:t>
            </a:r>
          </a:p>
          <a:p>
            <a:pPr marL="285750" indent="-285750">
              <a:buFont typeface="Wingdings" pitchFamily="2" charset="2"/>
              <a:buChar char="ì"/>
            </a:pPr>
            <a:endParaRPr lang="en-US" dirty="0" smtClean="0">
              <a:latin typeface="Times New Roman" pitchFamily="18" charset="0"/>
              <a:cs typeface="Times New Roman" pitchFamily="18" charset="0"/>
            </a:endParaRPr>
          </a:p>
          <a:p>
            <a:pPr marL="285750" indent="-285750">
              <a:buFont typeface="Wingdings" pitchFamily="2" charset="2"/>
              <a:buChar char="ì"/>
            </a:pPr>
            <a:r>
              <a:rPr lang="en-US" dirty="0" smtClean="0">
                <a:latin typeface="Times New Roman" pitchFamily="18" charset="0"/>
                <a:cs typeface="Times New Roman" pitchFamily="18" charset="0"/>
              </a:rPr>
              <a:t> Use of school computers for the Web-Based Curriculum is desirable but not necessary.</a:t>
            </a:r>
          </a:p>
          <a:p>
            <a:endParaRPr lang="en-US" dirty="0" smtClean="0">
              <a:latin typeface="Times New Roman" pitchFamily="18" charset="0"/>
              <a:cs typeface="Times New Roman" pitchFamily="18" charset="0"/>
            </a:endParaRPr>
          </a:p>
          <a:p>
            <a:pPr marL="285750" indent="-285750">
              <a:buFont typeface="Wingdings" pitchFamily="2" charset="2"/>
              <a:buChar char="ì"/>
            </a:pPr>
            <a:r>
              <a:rPr lang="en-US" dirty="0" smtClean="0">
                <a:latin typeface="Times New Roman" pitchFamily="18" charset="0"/>
                <a:cs typeface="Times New Roman" pitchFamily="18" charset="0"/>
              </a:rPr>
              <a:t>  Our curriculum requires interaction and movement to maintain  high interest levels</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and enthusiasm for optimal student participation.</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About Learning and You</a:t>
            </a:r>
            <a:endParaRPr lang="en-US" dirty="0"/>
          </a:p>
        </p:txBody>
      </p:sp>
      <p:sp>
        <p:nvSpPr>
          <p:cNvPr id="35" name="TextBox 34"/>
          <p:cNvSpPr txBox="1"/>
          <p:nvPr/>
        </p:nvSpPr>
        <p:spPr>
          <a:xfrm>
            <a:off x="284162" y="2153342"/>
            <a:ext cx="8574087" cy="4339650"/>
          </a:xfrm>
          <a:prstGeom prst="rect">
            <a:avLst/>
          </a:prstGeom>
          <a:noFill/>
        </p:spPr>
        <p:txBody>
          <a:bodyPr wrap="square" rtlCol="0">
            <a:spAutoFit/>
          </a:bodyPr>
          <a:lstStyle/>
          <a:p>
            <a:pPr marL="800100" lvl="1" indent="-342900">
              <a:buFont typeface="Arial" pitchFamily="34" charset="0"/>
              <a:buChar char="•"/>
            </a:pPr>
            <a:r>
              <a:rPr lang="en-US" sz="2800" dirty="0" smtClean="0"/>
              <a:t>Twenty-Five years of experience providing afterschool intervention Programs </a:t>
            </a:r>
          </a:p>
          <a:p>
            <a:pPr lvl="1">
              <a:buClr>
                <a:srgbClr val="FF0000"/>
              </a:buClr>
            </a:pPr>
            <a:endParaRPr lang="en-US" sz="2800" dirty="0" smtClean="0"/>
          </a:p>
          <a:p>
            <a:pPr marL="800100" lvl="1" indent="-342900">
              <a:buFont typeface="Calibri" pitchFamily="34" charset="0"/>
              <a:buChar char="•"/>
            </a:pPr>
            <a:r>
              <a:rPr lang="en-US" sz="2800" dirty="0" smtClean="0"/>
              <a:t> A dynamic management team, strategic partners, and staff</a:t>
            </a:r>
          </a:p>
          <a:p>
            <a:pPr lvl="1"/>
            <a:endParaRPr lang="en-US" sz="2800" dirty="0" smtClean="0"/>
          </a:p>
          <a:p>
            <a:pPr marL="800100" lvl="1" indent="-342900">
              <a:buFont typeface="Arial" pitchFamily="34" charset="0"/>
              <a:buChar char="•"/>
            </a:pPr>
            <a:r>
              <a:rPr lang="en-US" sz="2800" dirty="0" smtClean="0"/>
              <a:t> A record of improving student academic performance in the  classroom and on the NC End of Grade Testing and Virginia Standards Of Learning</a:t>
            </a:r>
            <a:endParaRPr lang="en-US" sz="2800" b="1" dirty="0" smtClean="0">
              <a:solidFill>
                <a:srgbClr val="FF0000"/>
              </a:solidFill>
            </a:endParaRP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Team</a:t>
            </a:r>
            <a:endParaRPr lang="en-US" dirty="0"/>
          </a:p>
        </p:txBody>
      </p:sp>
      <p:graphicFrame>
        <p:nvGraphicFramePr>
          <p:cNvPr id="3" name="Diagram 2"/>
          <p:cNvGraphicFramePr/>
          <p:nvPr>
            <p:extLst>
              <p:ext uri="{D42A27DB-BD31-4B8C-83A1-F6EECF244321}">
                <p14:modId xmlns:p14="http://schemas.microsoft.com/office/powerpoint/2010/main" xmlns="" val="696333975"/>
              </p:ext>
            </p:extLst>
          </p:nvPr>
        </p:nvGraphicFramePr>
        <p:xfrm>
          <a:off x="781050" y="1800225"/>
          <a:ext cx="68389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1524000" y="4467225"/>
            <a:ext cx="0" cy="1809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620000" y="4467225"/>
            <a:ext cx="0" cy="90487"/>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Experience </a:t>
            </a:r>
            <a:r>
              <a:rPr lang="en-US" sz="3200" dirty="0"/>
              <a:t>in </a:t>
            </a:r>
            <a:r>
              <a:rPr lang="en-US" sz="3200" dirty="0" smtClean="0"/>
              <a:t>Raising </a:t>
            </a:r>
            <a:r>
              <a:rPr lang="en-US" sz="3200" dirty="0"/>
              <a:t>A</a:t>
            </a:r>
            <a:r>
              <a:rPr lang="en-US" sz="3200" dirty="0" smtClean="0"/>
              <a:t>cademic Achievement </a:t>
            </a:r>
            <a:r>
              <a:rPr lang="en-US" sz="3200" dirty="0"/>
              <a:t>L</a:t>
            </a:r>
            <a:r>
              <a:rPr lang="en-US" sz="3200" dirty="0" smtClean="0"/>
              <a:t>evels </a:t>
            </a:r>
            <a:r>
              <a:rPr lang="en-US" sz="3200" dirty="0"/>
              <a:t>of </a:t>
            </a:r>
            <a:r>
              <a:rPr lang="en-US" sz="3200" dirty="0" smtClean="0"/>
              <a:t>Students</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461076452"/>
              </p:ext>
            </p:extLst>
          </p:nvPr>
        </p:nvGraphicFramePr>
        <p:xfrm>
          <a:off x="690563" y="3665538"/>
          <a:ext cx="2687637" cy="2436812"/>
        </p:xfrm>
        <a:graphic>
          <a:graphicData uri="http://schemas.openxmlformats.org/presentationml/2006/ole">
            <p:oleObj spid="_x0000_s1108" name="Worksheet" r:id="rId3" imgW="3514541" imgH="4190840" progId="Excel.Sheet.12">
              <p:embed/>
            </p:oleObj>
          </a:graphicData>
        </a:graphic>
      </p:graphicFrame>
      <p:sp>
        <p:nvSpPr>
          <p:cNvPr id="4" name="TextBox 3"/>
          <p:cNvSpPr txBox="1"/>
          <p:nvPr/>
        </p:nvSpPr>
        <p:spPr>
          <a:xfrm flipH="1">
            <a:off x="495299" y="2314575"/>
            <a:ext cx="8162925" cy="1323439"/>
          </a:xfrm>
          <a:prstGeom prst="rect">
            <a:avLst/>
          </a:prstGeom>
          <a:noFill/>
        </p:spPr>
        <p:txBody>
          <a:bodyPr wrap="square" rtlCol="0">
            <a:spAutoFit/>
          </a:bodyPr>
          <a:lstStyle/>
          <a:p>
            <a:r>
              <a:rPr lang="en-US" sz="2000" dirty="0">
                <a:latin typeface="Times New Roman" pitchFamily="18" charset="0"/>
                <a:cs typeface="Times New Roman" pitchFamily="18" charset="0"/>
              </a:rPr>
              <a:t>Academic growth is consistent across school districts as well as across grade levels as noted in the summary data below.  Average student gains in math from pre to post assessment is 23% and the average gains in reading from pre to post assessments are 20</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451034294"/>
              </p:ext>
            </p:extLst>
          </p:nvPr>
        </p:nvGraphicFramePr>
        <p:xfrm>
          <a:off x="4741863" y="3665538"/>
          <a:ext cx="2846387" cy="2436812"/>
        </p:xfrm>
        <a:graphic>
          <a:graphicData uri="http://schemas.openxmlformats.org/presentationml/2006/ole">
            <p:oleObj spid="_x0000_s1109" name="Worksheet" r:id="rId4" imgW="3686365" imgH="4553134" progId="Excel.Sheet.12">
              <p:embed/>
            </p:oleObj>
          </a:graphicData>
        </a:graphic>
      </p:graphicFrame>
    </p:spTree>
    <p:extLst>
      <p:ext uri="{BB962C8B-B14F-4D97-AF65-F5344CB8AC3E}">
        <p14:creationId xmlns:p14="http://schemas.microsoft.com/office/powerpoint/2010/main" xmlns="" val="242000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in Raising …Continues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910917317"/>
              </p:ext>
            </p:extLst>
          </p:nvPr>
        </p:nvGraphicFramePr>
        <p:xfrm>
          <a:off x="993841" y="2794779"/>
          <a:ext cx="2655887" cy="2576513"/>
        </p:xfrm>
        <a:graphic>
          <a:graphicData uri="http://schemas.openxmlformats.org/presentationml/2006/ole">
            <p:oleObj spid="_x0000_s2120" name="Worksheet" r:id="rId3" imgW="3714683" imgH="3705341" progId="Excel.Sheet.12">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3621694257"/>
              </p:ext>
            </p:extLst>
          </p:nvPr>
        </p:nvGraphicFramePr>
        <p:xfrm>
          <a:off x="4866790" y="2794779"/>
          <a:ext cx="2727325" cy="2576513"/>
        </p:xfrm>
        <a:graphic>
          <a:graphicData uri="http://schemas.openxmlformats.org/presentationml/2006/ole">
            <p:oleObj spid="_x0000_s2121" name="Worksheet" r:id="rId4" imgW="3600262" imgH="3810064" progId="Excel.Sheet.12">
              <p:embed/>
            </p:oleObj>
          </a:graphicData>
        </a:graphic>
      </p:graphicFrame>
      <p:sp>
        <p:nvSpPr>
          <p:cNvPr id="7" name="TextBox 6"/>
          <p:cNvSpPr txBox="1"/>
          <p:nvPr/>
        </p:nvSpPr>
        <p:spPr>
          <a:xfrm>
            <a:off x="2078966" y="2139351"/>
            <a:ext cx="469277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Averages continues…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5687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Three-Year Average Performance (2009-2012) from Pre to Post Assessments</a:t>
            </a:r>
          </a:p>
        </p:txBody>
      </p:sp>
      <p:graphicFrame>
        <p:nvGraphicFramePr>
          <p:cNvPr id="3" name="Table 2"/>
          <p:cNvGraphicFramePr>
            <a:graphicFrameLocks noGrp="1"/>
          </p:cNvGraphicFramePr>
          <p:nvPr>
            <p:extLst>
              <p:ext uri="{D42A27DB-BD31-4B8C-83A1-F6EECF244321}">
                <p14:modId xmlns:p14="http://schemas.microsoft.com/office/powerpoint/2010/main" xmlns="" val="3514676027"/>
              </p:ext>
            </p:extLst>
          </p:nvPr>
        </p:nvGraphicFramePr>
        <p:xfrm>
          <a:off x="1158240" y="2448560"/>
          <a:ext cx="6096000" cy="3022600"/>
        </p:xfrm>
        <a:graphic>
          <a:graphicData uri="http://schemas.openxmlformats.org/drawingml/2006/table">
            <a:tbl>
              <a:tblPr firstRow="1" bandRow="1">
                <a:tableStyleId>{5C22544A-7EE6-4342-B048-85BDC9FD1C3A}</a:tableStyleId>
              </a:tblPr>
              <a:tblGrid>
                <a:gridCol w="2032000"/>
                <a:gridCol w="2032000"/>
                <a:gridCol w="2032000"/>
              </a:tblGrid>
              <a:tr h="248920">
                <a:tc>
                  <a:txBody>
                    <a:bodyPr/>
                    <a:lstStyle/>
                    <a:p>
                      <a:pPr algn="ctr"/>
                      <a:r>
                        <a:rPr lang="en-US" sz="2400" dirty="0" smtClean="0">
                          <a:latin typeface="Times New Roman" pitchFamily="18" charset="0"/>
                          <a:cs typeface="Times New Roman" pitchFamily="18" charset="0"/>
                        </a:rPr>
                        <a:t>Grades</a:t>
                      </a:r>
                      <a:endParaRPr lang="en-US" sz="24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Reading </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Math</a:t>
                      </a:r>
                      <a:endParaRPr lang="en-US" sz="1200" dirty="0">
                        <a:latin typeface="Times New Roman" pitchFamily="18" charset="0"/>
                        <a:cs typeface="Times New Roman" pitchFamily="18" charset="0"/>
                      </a:endParaRPr>
                    </a:p>
                  </a:txBody>
                  <a:tcPr/>
                </a:tc>
              </a:tr>
              <a:tr h="228600">
                <a:tc>
                  <a:txBody>
                    <a:bodyPr/>
                    <a:lstStyle/>
                    <a:p>
                      <a:pPr algn="ctr"/>
                      <a:r>
                        <a:rPr lang="en-US" sz="1200" dirty="0" smtClean="0">
                          <a:latin typeface="Times New Roman" pitchFamily="18" charset="0"/>
                          <a:cs typeface="Times New Roman" pitchFamily="18" charset="0"/>
                        </a:rPr>
                        <a:t>K</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92</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90</a:t>
                      </a:r>
                      <a:endParaRPr lang="en-US" sz="1200" dirty="0">
                        <a:latin typeface="Times New Roman" pitchFamily="18" charset="0"/>
                        <a:cs typeface="Times New Roman" pitchFamily="18" charset="0"/>
                      </a:endParaRPr>
                    </a:p>
                  </a:txBody>
                  <a:tcPr/>
                </a:tc>
              </a:tr>
              <a:tr h="236220">
                <a:tc>
                  <a:txBody>
                    <a:body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89</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90</a:t>
                      </a:r>
                      <a:endParaRPr lang="en-US" sz="1200" dirty="0">
                        <a:latin typeface="Times New Roman" pitchFamily="18" charset="0"/>
                        <a:cs typeface="Times New Roman" pitchFamily="18" charset="0"/>
                      </a:endParaRPr>
                    </a:p>
                  </a:txBody>
                  <a:tcPr/>
                </a:tc>
              </a:tr>
              <a:tr h="243840">
                <a:tc>
                  <a:txBody>
                    <a:body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90</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85</a:t>
                      </a:r>
                      <a:endParaRPr lang="en-US" sz="1200" dirty="0">
                        <a:latin typeface="Times New Roman" pitchFamily="18" charset="0"/>
                        <a:cs typeface="Times New Roman" pitchFamily="18" charset="0"/>
                      </a:endParaRPr>
                    </a:p>
                  </a:txBody>
                  <a:tcPr/>
                </a:tc>
              </a:tr>
              <a:tr h="198120">
                <a:tc>
                  <a:txBody>
                    <a:body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81</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69</a:t>
                      </a:r>
                      <a:endParaRPr lang="en-US" sz="1200" dirty="0">
                        <a:latin typeface="Times New Roman" pitchFamily="18" charset="0"/>
                        <a:cs typeface="Times New Roman" pitchFamily="18" charset="0"/>
                      </a:endParaRPr>
                    </a:p>
                  </a:txBody>
                  <a:tcPr/>
                </a:tc>
              </a:tr>
              <a:tr h="236220">
                <a:tc>
                  <a:txBody>
                    <a:body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82</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67</a:t>
                      </a:r>
                      <a:endParaRPr lang="en-US" sz="1200" dirty="0">
                        <a:latin typeface="Times New Roman" pitchFamily="18" charset="0"/>
                        <a:cs typeface="Times New Roman" pitchFamily="18" charset="0"/>
                      </a:endParaRPr>
                    </a:p>
                  </a:txBody>
                  <a:tcPr/>
                </a:tc>
              </a:tr>
              <a:tr h="213360">
                <a:tc>
                  <a:txBody>
                    <a:bodyPr/>
                    <a:lstStyle/>
                    <a:p>
                      <a:pPr algn="ctr"/>
                      <a:r>
                        <a:rPr lang="en-US" sz="1200" dirty="0" smtClean="0">
                          <a:latin typeface="Times New Roman" pitchFamily="18" charset="0"/>
                          <a:cs typeface="Times New Roman" pitchFamily="18" charset="0"/>
                        </a:rPr>
                        <a:t>5</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83</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73</a:t>
                      </a:r>
                      <a:endParaRPr lang="en-US" sz="1200" dirty="0">
                        <a:latin typeface="Times New Roman" pitchFamily="18" charset="0"/>
                        <a:cs typeface="Times New Roman" pitchFamily="18" charset="0"/>
                      </a:endParaRPr>
                    </a:p>
                  </a:txBody>
                  <a:tcPr/>
                </a:tc>
              </a:tr>
              <a:tr h="210820">
                <a:tc>
                  <a:txBody>
                    <a:bodyPr/>
                    <a:lstStyle/>
                    <a:p>
                      <a:pPr algn="ctr"/>
                      <a:r>
                        <a:rPr lang="en-US" sz="1200" dirty="0" smtClean="0">
                          <a:latin typeface="Times New Roman" pitchFamily="18" charset="0"/>
                          <a:cs typeface="Times New Roman" pitchFamily="18" charset="0"/>
                        </a:rPr>
                        <a:t>6</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75</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80</a:t>
                      </a:r>
                      <a:endParaRPr lang="en-US" sz="1200" dirty="0">
                        <a:latin typeface="Times New Roman" pitchFamily="18" charset="0"/>
                        <a:cs typeface="Times New Roman" pitchFamily="18" charset="0"/>
                      </a:endParaRPr>
                    </a:p>
                  </a:txBody>
                  <a:tcPr/>
                </a:tc>
              </a:tr>
              <a:tr h="180340">
                <a:tc>
                  <a:txBody>
                    <a:bodyPr/>
                    <a:lstStyle/>
                    <a:p>
                      <a:pPr algn="ctr"/>
                      <a:r>
                        <a:rPr lang="en-US" sz="1200" dirty="0" smtClean="0">
                          <a:latin typeface="Times New Roman" pitchFamily="18" charset="0"/>
                          <a:cs typeface="Times New Roman" pitchFamily="18" charset="0"/>
                        </a:rPr>
                        <a:t>7</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62</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62</a:t>
                      </a:r>
                      <a:endParaRPr lang="en-US" sz="1200" dirty="0">
                        <a:latin typeface="Times New Roman" pitchFamily="18" charset="0"/>
                        <a:cs typeface="Times New Roman" pitchFamily="18" charset="0"/>
                      </a:endParaRPr>
                    </a:p>
                  </a:txBody>
                  <a:tcPr/>
                </a:tc>
              </a:tr>
              <a:tr h="370840">
                <a:tc>
                  <a:txBody>
                    <a:bodyPr/>
                    <a:lstStyle/>
                    <a:p>
                      <a:pPr algn="ctr"/>
                      <a:r>
                        <a:rPr lang="en-US" sz="1200" dirty="0" smtClean="0">
                          <a:latin typeface="Times New Roman" pitchFamily="18" charset="0"/>
                          <a:cs typeface="Times New Roman" pitchFamily="18" charset="0"/>
                        </a:rPr>
                        <a:t>8</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78</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71</a:t>
                      </a:r>
                      <a:endParaRPr lang="en-US" sz="1200" dirty="0">
                        <a:latin typeface="Times New Roman" pitchFamily="18" charset="0"/>
                        <a:cs typeface="Times New Roman" pitchFamily="18" charset="0"/>
                      </a:endParaRPr>
                    </a:p>
                  </a:txBody>
                  <a:tcPr/>
                </a:tc>
              </a:tr>
            </a:tbl>
          </a:graphicData>
        </a:graphic>
      </p:graphicFrame>
      <p:sp>
        <p:nvSpPr>
          <p:cNvPr id="4" name="TextBox 3"/>
          <p:cNvSpPr txBox="1"/>
          <p:nvPr/>
        </p:nvSpPr>
        <p:spPr>
          <a:xfrm>
            <a:off x="1767840" y="1842254"/>
            <a:ext cx="5486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Percentage of Students Gaining 5 Points</a:t>
            </a:r>
          </a:p>
        </p:txBody>
      </p:sp>
    </p:spTree>
    <p:extLst>
      <p:ext uri="{BB962C8B-B14F-4D97-AF65-F5344CB8AC3E}">
        <p14:creationId xmlns:p14="http://schemas.microsoft.com/office/powerpoint/2010/main" xmlns="" val="3796886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630382"/>
            <a:ext cx="8574087" cy="817418"/>
          </a:xfrm>
        </p:spPr>
        <p:txBody>
          <a:bodyPr>
            <a:normAutofit fontScale="90000"/>
          </a:bodyPr>
          <a:lstStyle/>
          <a:p>
            <a:pPr algn="ctr"/>
            <a:r>
              <a:rPr lang="en-US" dirty="0" smtClean="0"/>
              <a:t> Tutoring Impact on Student Achievement </a:t>
            </a:r>
            <a:endParaRPr lang="en-US" dirty="0"/>
          </a:p>
        </p:txBody>
      </p:sp>
      <p:sp>
        <p:nvSpPr>
          <p:cNvPr id="3" name="Content Placeholder 2"/>
          <p:cNvSpPr>
            <a:spLocks noGrp="1"/>
          </p:cNvSpPr>
          <p:nvPr>
            <p:ph idx="1"/>
          </p:nvPr>
        </p:nvSpPr>
        <p:spPr>
          <a:xfrm>
            <a:off x="1781503" y="2133600"/>
            <a:ext cx="7076747" cy="4175760"/>
          </a:xfrm>
        </p:spPr>
        <p:txBody>
          <a:bodyPr>
            <a:normAutofit fontScale="92500" lnSpcReduction="10000"/>
          </a:bodyPr>
          <a:lstStyle/>
          <a:p>
            <a:r>
              <a:rPr lang="en-US" sz="1800" dirty="0" smtClean="0">
                <a:latin typeface="Times New Roman" pitchFamily="18" charset="0"/>
                <a:cs typeface="Times New Roman" pitchFamily="18" charset="0"/>
              </a:rPr>
              <a:t>100% of the students attended Title I schools.  </a:t>
            </a:r>
          </a:p>
          <a:p>
            <a:r>
              <a:rPr lang="en-US" sz="1800" dirty="0" smtClean="0">
                <a:latin typeface="Times New Roman" pitchFamily="18" charset="0"/>
                <a:cs typeface="Times New Roman" pitchFamily="18" charset="0"/>
              </a:rPr>
              <a:t>100% of the students in NC had gains from pre-post test.  </a:t>
            </a:r>
          </a:p>
          <a:p>
            <a:r>
              <a:rPr lang="en-US" sz="1800" dirty="0" smtClean="0">
                <a:latin typeface="Times New Roman" pitchFamily="18" charset="0"/>
                <a:cs typeface="Times New Roman" pitchFamily="18" charset="0"/>
              </a:rPr>
              <a:t>100% of the students tutored in grades 1-5, 7 and 8 in VA showed gains from pre-to post assessments.  </a:t>
            </a:r>
            <a:r>
              <a:rPr lang="en-US" sz="1800" dirty="0" smtClean="0">
                <a:solidFill>
                  <a:schemeClr val="tx1"/>
                </a:solidFill>
                <a:latin typeface="Times New Roman" pitchFamily="18" charset="0"/>
                <a:cs typeface="Times New Roman" pitchFamily="18" charset="0"/>
              </a:rPr>
              <a:t>Students in grade 6 showed less than a 5 point increase from </a:t>
            </a:r>
            <a:r>
              <a:rPr lang="en-US" sz="1800" dirty="0" smtClean="0">
                <a:solidFill>
                  <a:schemeClr val="tx1"/>
                </a:solidFill>
                <a:latin typeface="Times New Roman" pitchFamily="18" charset="0"/>
                <a:cs typeface="Times New Roman" pitchFamily="18" charset="0"/>
              </a:rPr>
              <a:t>pre-to-post </a:t>
            </a:r>
            <a:r>
              <a:rPr lang="en-US" sz="1800" dirty="0" smtClean="0">
                <a:solidFill>
                  <a:schemeClr val="tx1"/>
                </a:solidFill>
                <a:latin typeface="Times New Roman" pitchFamily="18" charset="0"/>
                <a:cs typeface="Times New Roman" pitchFamily="18" charset="0"/>
              </a:rPr>
              <a:t>tests. </a:t>
            </a:r>
          </a:p>
          <a:p>
            <a:r>
              <a:rPr lang="en-US" sz="1800" dirty="0" smtClean="0">
                <a:latin typeface="Times New Roman" pitchFamily="18" charset="0"/>
                <a:cs typeface="Times New Roman" pitchFamily="18" charset="0"/>
              </a:rPr>
              <a:t>8% of students had IEPs with cognitive and or behavioral exceptionalities.  67% of the EC students showed gains of 8-12 points in math; while 48% showed gains of 3-8 points in reading pre-post assessment differential.</a:t>
            </a:r>
          </a:p>
          <a:p>
            <a:r>
              <a:rPr lang="en-US" sz="1800" dirty="0" smtClean="0">
                <a:latin typeface="Times New Roman" pitchFamily="18" charset="0"/>
                <a:cs typeface="Times New Roman" pitchFamily="18" charset="0"/>
              </a:rPr>
              <a:t>14% of students were LEP.  100% of the students showed gains in reading and math.  50% of the these students showed gains of 8+ points in reading and 54% of them showed gains of 8+ points in math from pre-to-post assessments.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294731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Instructional Model</a:t>
            </a:r>
            <a:endParaRPr lang="en-US" dirty="0"/>
          </a:p>
        </p:txBody>
      </p:sp>
      <p:sp>
        <p:nvSpPr>
          <p:cNvPr id="3" name="Content Placeholder 2"/>
          <p:cNvSpPr>
            <a:spLocks noGrp="1"/>
          </p:cNvSpPr>
          <p:nvPr>
            <p:ph idx="1"/>
          </p:nvPr>
        </p:nvSpPr>
        <p:spPr>
          <a:xfrm>
            <a:off x="1781503" y="1874807"/>
            <a:ext cx="7076747" cy="3992563"/>
          </a:xfrm>
        </p:spPr>
        <p:txBody>
          <a:bodyPr>
            <a:noAutofit/>
          </a:bodyPr>
          <a:lstStyle/>
          <a:p>
            <a:pPr marL="0" indent="0">
              <a:buNone/>
            </a:pPr>
            <a:r>
              <a:rPr lang="en-US" sz="1800" dirty="0" smtClean="0">
                <a:latin typeface="Times New Roman" pitchFamily="18" charset="0"/>
                <a:cs typeface="Times New Roman" pitchFamily="18" charset="0"/>
              </a:rPr>
              <a:t>Learning and You instructional model is </a:t>
            </a:r>
            <a:r>
              <a:rPr lang="en-US" sz="1800" dirty="0">
                <a:latin typeface="Times New Roman" pitchFamily="18" charset="0"/>
                <a:cs typeface="Times New Roman" pitchFamily="18" charset="0"/>
              </a:rPr>
              <a:t>derived from the differentiated student-centered curriculum model. There are four </a:t>
            </a:r>
            <a:r>
              <a:rPr lang="en-US" sz="1800" dirty="0" smtClean="0">
                <a:latin typeface="Times New Roman" pitchFamily="18" charset="0"/>
                <a:cs typeface="Times New Roman" pitchFamily="18" charset="0"/>
              </a:rPr>
              <a:t>centers: teacher, independent practice, small group and technology </a:t>
            </a:r>
          </a:p>
          <a:p>
            <a:r>
              <a:rPr lang="en-US" sz="1700" dirty="0" smtClean="0">
                <a:latin typeface="Times New Roman" pitchFamily="18" charset="0"/>
                <a:cs typeface="Times New Roman" pitchFamily="18" charset="0"/>
              </a:rPr>
              <a:t>Teacher Center- students </a:t>
            </a:r>
            <a:r>
              <a:rPr lang="en-US" sz="1700" dirty="0">
                <a:latin typeface="Times New Roman" pitchFamily="18" charset="0"/>
                <a:cs typeface="Times New Roman" pitchFamily="18" charset="0"/>
              </a:rPr>
              <a:t>work one-on-one with the tutor </a:t>
            </a:r>
            <a:r>
              <a:rPr lang="en-US" sz="1700" dirty="0" smtClean="0">
                <a:latin typeface="Times New Roman" pitchFamily="18" charset="0"/>
                <a:cs typeface="Times New Roman" pitchFamily="18" charset="0"/>
              </a:rPr>
              <a:t>who listens, observes, and models strategies to create </a:t>
            </a:r>
            <a:r>
              <a:rPr lang="en-US" sz="1700" dirty="0">
                <a:latin typeface="Times New Roman" pitchFamily="18" charset="0"/>
                <a:cs typeface="Times New Roman" pitchFamily="18" charset="0"/>
              </a:rPr>
              <a:t>individualized </a:t>
            </a:r>
            <a:r>
              <a:rPr lang="en-US" sz="1700" dirty="0" smtClean="0">
                <a:latin typeface="Times New Roman" pitchFamily="18" charset="0"/>
                <a:cs typeface="Times New Roman" pitchFamily="18" charset="0"/>
              </a:rPr>
              <a:t>instructions</a:t>
            </a:r>
          </a:p>
          <a:p>
            <a:r>
              <a:rPr lang="en-US" sz="1700" dirty="0" smtClean="0">
                <a:latin typeface="Times New Roman" pitchFamily="18" charset="0"/>
                <a:cs typeface="Times New Roman" pitchFamily="18" charset="0"/>
              </a:rPr>
              <a:t>Independent </a:t>
            </a:r>
            <a:r>
              <a:rPr lang="en-US" sz="1700" dirty="0">
                <a:latin typeface="Times New Roman" pitchFamily="18" charset="0"/>
                <a:cs typeface="Times New Roman" pitchFamily="18" charset="0"/>
              </a:rPr>
              <a:t>practice- </a:t>
            </a:r>
            <a:r>
              <a:rPr lang="en-US" sz="1700" dirty="0" smtClean="0">
                <a:latin typeface="Times New Roman" pitchFamily="18" charset="0"/>
                <a:cs typeface="Times New Roman" pitchFamily="18" charset="0"/>
              </a:rPr>
              <a:t>students choose </a:t>
            </a:r>
            <a:r>
              <a:rPr lang="en-US" sz="1700" dirty="0">
                <a:latin typeface="Times New Roman" pitchFamily="18" charset="0"/>
                <a:cs typeface="Times New Roman" pitchFamily="18" charset="0"/>
              </a:rPr>
              <a:t>from </a:t>
            </a:r>
            <a:r>
              <a:rPr lang="en-US" sz="1700" dirty="0" smtClean="0">
                <a:latin typeface="Times New Roman" pitchFamily="18" charset="0"/>
                <a:cs typeface="Times New Roman" pitchFamily="18" charset="0"/>
              </a:rPr>
              <a:t>an array of materials to internalize taught skills</a:t>
            </a:r>
          </a:p>
          <a:p>
            <a:r>
              <a:rPr lang="en-US" sz="1700" dirty="0" smtClean="0">
                <a:latin typeface="Times New Roman" pitchFamily="18" charset="0"/>
                <a:cs typeface="Times New Roman" pitchFamily="18" charset="0"/>
              </a:rPr>
              <a:t>Small </a:t>
            </a:r>
            <a:r>
              <a:rPr lang="en-US" sz="1700" dirty="0">
                <a:latin typeface="Times New Roman" pitchFamily="18" charset="0"/>
                <a:cs typeface="Times New Roman" pitchFamily="18" charset="0"/>
              </a:rPr>
              <a:t>group- students learn from each other and work cooperatively to finish </a:t>
            </a:r>
            <a:r>
              <a:rPr lang="en-US" sz="1700" dirty="0" smtClean="0">
                <a:latin typeface="Times New Roman" pitchFamily="18" charset="0"/>
                <a:cs typeface="Times New Roman" pitchFamily="18" charset="0"/>
              </a:rPr>
              <a:t>projects</a:t>
            </a:r>
          </a:p>
          <a:p>
            <a:r>
              <a:rPr lang="en-US" sz="1700" dirty="0" smtClean="0">
                <a:latin typeface="Times New Roman" pitchFamily="18" charset="0"/>
                <a:cs typeface="Times New Roman" pitchFamily="18" charset="0"/>
              </a:rPr>
              <a:t>Technology- </a:t>
            </a:r>
            <a:r>
              <a:rPr lang="en-US" sz="1700" dirty="0">
                <a:latin typeface="Times New Roman" pitchFamily="18" charset="0"/>
                <a:cs typeface="Times New Roman" pitchFamily="18" charset="0"/>
              </a:rPr>
              <a:t>students use games to practice taught skills.  Students rotate among the centers every 10-20 minutes</a:t>
            </a:r>
          </a:p>
        </p:txBody>
      </p:sp>
    </p:spTree>
    <p:extLst>
      <p:ext uri="{BB962C8B-B14F-4D97-AF65-F5344CB8AC3E}">
        <p14:creationId xmlns:p14="http://schemas.microsoft.com/office/powerpoint/2010/main" xmlns="" val="184835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Instructional Materials</a:t>
            </a:r>
            <a:endParaRPr lang="en-US" dirty="0"/>
          </a:p>
        </p:txBody>
      </p:sp>
      <p:sp>
        <p:nvSpPr>
          <p:cNvPr id="5" name="Subtitle 4"/>
          <p:cNvSpPr>
            <a:spLocks noGrp="1"/>
          </p:cNvSpPr>
          <p:nvPr>
            <p:ph type="subTitle" idx="1"/>
          </p:nvPr>
        </p:nvSpPr>
        <p:spPr>
          <a:xfrm>
            <a:off x="476205" y="1457325"/>
            <a:ext cx="7754112" cy="476250"/>
          </a:xfrm>
        </p:spPr>
        <p:txBody>
          <a:bodyPr>
            <a:noAutofit/>
          </a:bodyPr>
          <a:lstStyle/>
          <a:p>
            <a:pPr algn="ctr"/>
            <a:r>
              <a:rPr lang="en-US" sz="2400" dirty="0" smtClean="0">
                <a:latin typeface="Times New Roman" pitchFamily="18" charset="0"/>
                <a:cs typeface="Times New Roman" pitchFamily="18" charset="0"/>
              </a:rPr>
              <a:t>Connection of Reading Instructional Materials</a:t>
            </a:r>
            <a:endParaRPr lang="en-US" sz="2400" dirty="0">
              <a:latin typeface="Times New Roman" pitchFamily="18" charset="0"/>
              <a:cs typeface="Times New Roman" pitchFamily="18" charset="0"/>
            </a:endParaRPr>
          </a:p>
        </p:txBody>
      </p:sp>
      <p:pic>
        <p:nvPicPr>
          <p:cNvPr id="6" name="Picture 5" descr="flr_gr6_2nd_lg.jpg"/>
          <p:cNvPicPr>
            <a:picLocks noChangeAspect="1"/>
          </p:cNvPicPr>
          <p:nvPr/>
        </p:nvPicPr>
        <p:blipFill>
          <a:blip r:embed="rId2"/>
          <a:stretch>
            <a:fillRect/>
          </a:stretch>
        </p:blipFill>
        <p:spPr>
          <a:xfrm>
            <a:off x="266700" y="2273300"/>
            <a:ext cx="1778000" cy="2311400"/>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7"/>
          <p:cNvSpPr/>
          <p:nvPr/>
        </p:nvSpPr>
        <p:spPr>
          <a:xfrm>
            <a:off x="2209800" y="2516138"/>
            <a:ext cx="6553200" cy="2246769"/>
          </a:xfrm>
          <a:prstGeom prst="rect">
            <a:avLst/>
          </a:prstGeom>
        </p:spPr>
        <p:txBody>
          <a:bodyPr wrap="square">
            <a:spAutoFit/>
          </a:bodyPr>
          <a:lstStyle/>
          <a:p>
            <a:r>
              <a:rPr lang="en-US" sz="2000" dirty="0" smtClean="0">
                <a:latin typeface="Times New Roman" pitchFamily="18" charset="0"/>
                <a:cs typeface="Times New Roman" pitchFamily="18" charset="0"/>
              </a:rPr>
              <a:t>READING AND WRITING CURRICULUM RESEARCH: Our curriculum materials in Reading and Writing are based on scientific research and aligned with the Colorado Academic Standards.  They address skills that students need to become </a:t>
            </a:r>
            <a:r>
              <a:rPr lang="en-US" sz="2000" dirty="0">
                <a:latin typeface="Times New Roman" pitchFamily="18" charset="0"/>
                <a:cs typeface="Times New Roman" pitchFamily="18" charset="0"/>
              </a:rPr>
              <a:t>successful READERS: phonics instruction, phonemic  awareness, vocabulary development, fluency, sentence </a:t>
            </a:r>
            <a:r>
              <a:rPr lang="en-US" sz="2000" dirty="0" smtClean="0">
                <a:latin typeface="Times New Roman" pitchFamily="18" charset="0"/>
                <a:cs typeface="Times New Roman" pitchFamily="18" charset="0"/>
              </a:rPr>
              <a:t>and passage comprehension, and listening.  </a:t>
            </a:r>
            <a:endParaRPr lang="en-US" sz="2000" dirty="0">
              <a:latin typeface="Times New Roman" pitchFamily="18" charset="0"/>
              <a:cs typeface="Times New Roman" pitchFamily="18" charset="0"/>
            </a:endParaRPr>
          </a:p>
        </p:txBody>
      </p:sp>
      <p:sp>
        <p:nvSpPr>
          <p:cNvPr id="3" name="TextBox 2"/>
          <p:cNvSpPr txBox="1"/>
          <p:nvPr/>
        </p:nvSpPr>
        <p:spPr>
          <a:xfrm>
            <a:off x="142875" y="4705350"/>
            <a:ext cx="8515349"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Our </a:t>
            </a:r>
            <a:r>
              <a:rPr lang="en-US" sz="2000" dirty="0">
                <a:latin typeface="Times New Roman" pitchFamily="18" charset="0"/>
                <a:cs typeface="Times New Roman" pitchFamily="18" charset="0"/>
              </a:rPr>
              <a:t>comprehensive reading intervention products and student centered model </a:t>
            </a:r>
            <a:r>
              <a:rPr lang="en-US" sz="2000" dirty="0" smtClean="0">
                <a:latin typeface="Times New Roman" pitchFamily="18" charset="0"/>
                <a:cs typeface="Times New Roman" pitchFamily="18" charset="0"/>
              </a:rPr>
              <a:t>requires </a:t>
            </a:r>
            <a:r>
              <a:rPr lang="en-US" sz="2000" dirty="0">
                <a:latin typeface="Times New Roman" pitchFamily="18" charset="0"/>
                <a:cs typeface="Times New Roman" pitchFamily="18" charset="0"/>
              </a:rPr>
              <a:t>the teacher to instruct, model, practice and make </a:t>
            </a:r>
            <a:r>
              <a:rPr lang="en-US" sz="2000" dirty="0" smtClean="0">
                <a:latin typeface="Times New Roman" pitchFamily="18" charset="0"/>
                <a:cs typeface="Times New Roman" pitchFamily="18" charset="0"/>
              </a:rPr>
              <a:t>applications leading students </a:t>
            </a:r>
            <a:r>
              <a:rPr lang="en-US" sz="2000" dirty="0">
                <a:latin typeface="Times New Roman" pitchFamily="18" charset="0"/>
                <a:cs typeface="Times New Roman" pitchFamily="18" charset="0"/>
              </a:rPr>
              <a:t>to self-monitored </a:t>
            </a:r>
            <a:r>
              <a:rPr lang="en-US" sz="2000" dirty="0" smtClean="0">
                <a:latin typeface="Times New Roman" pitchFamily="18" charset="0"/>
                <a:cs typeface="Times New Roman" pitchFamily="18" charset="0"/>
              </a:rPr>
              <a:t>practices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performance.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5380</TotalTime>
  <Words>1300</Words>
  <Application>Microsoft Office PowerPoint</Application>
  <PresentationFormat>On-screen Show (4:3)</PresentationFormat>
  <Paragraphs>163</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Spectrum</vt:lpstr>
      <vt:lpstr>Worksheet</vt:lpstr>
      <vt:lpstr>  Learning and You</vt:lpstr>
      <vt:lpstr>About Learning and You</vt:lpstr>
      <vt:lpstr>Management Team</vt:lpstr>
      <vt:lpstr>Experience in Raising Academic Achievement Levels of Students</vt:lpstr>
      <vt:lpstr>Experiences in Raising …Continues</vt:lpstr>
      <vt:lpstr>Three-Year Average Performance (2009-2012) from Pre to Post Assessments</vt:lpstr>
      <vt:lpstr> Tutoring Impact on Student Achievement </vt:lpstr>
      <vt:lpstr>Instructional Model</vt:lpstr>
      <vt:lpstr>Instructional Materials</vt:lpstr>
      <vt:lpstr>Instructional Materials</vt:lpstr>
      <vt:lpstr>Instructional Materials</vt:lpstr>
      <vt:lpstr>Instructional Materials</vt:lpstr>
      <vt:lpstr>Instructional Materials- PLATO</vt:lpstr>
      <vt:lpstr>Program Connects to Classroom</vt:lpstr>
      <vt:lpstr>Students</vt:lpstr>
      <vt:lpstr>Students</vt:lpstr>
      <vt:lpstr>Parent Involvement In the Development and Delivery</vt:lpstr>
      <vt:lpstr>Systems and Structures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WCPSS Academic Achievement Academy Program</dc:title>
  <dc:creator>Ayanna  Brown</dc:creator>
  <cp:lastModifiedBy>magnoria</cp:lastModifiedBy>
  <cp:revision>107</cp:revision>
  <cp:lastPrinted>2013-08-05T18:32:52Z</cp:lastPrinted>
  <dcterms:created xsi:type="dcterms:W3CDTF">2011-12-15T15:39:01Z</dcterms:created>
  <dcterms:modified xsi:type="dcterms:W3CDTF">2013-08-20T15:55:37Z</dcterms:modified>
</cp:coreProperties>
</file>